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56" r:id="rId3"/>
    <p:sldId id="258" r:id="rId4"/>
    <p:sldId id="259" r:id="rId5"/>
    <p:sldId id="260" r:id="rId6"/>
    <p:sldId id="261" r:id="rId7"/>
    <p:sldId id="262" r:id="rId8"/>
    <p:sldId id="263" r:id="rId9"/>
    <p:sldId id="265" r:id="rId10"/>
    <p:sldId id="27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a Berger" initials="" lastIdx="4" clrIdx="0"/>
  <p:cmAuthor id="1" name="Mabel Zorzano" initials="" lastIdx="1" clrIdx="1"/>
  <p:cmAuthor id="2" name="Cristina Sandoval" initials="CS" lastIdx="1" clrIdx="2"/>
  <p:cmAuthor id="3" name="Cristina Sandoval" initials="CS [2]" lastIdx="1" clrIdx="3"/>
  <p:cmAuthor id="4" name="Denise Byrd" initials="" lastIdx="9"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0"/>
    <a:srgbClr val="FFFF66"/>
    <a:srgbClr val="800080"/>
    <a:srgbClr val="FFDA15"/>
    <a:srgbClr val="61AA69"/>
    <a:srgbClr val="0093CA"/>
    <a:srgbClr val="0089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p:restoredTop sz="80816" autoAdjust="0"/>
  </p:normalViewPr>
  <p:slideViewPr>
    <p:cSldViewPr snapToGrid="0" snapToObjects="1">
      <p:cViewPr varScale="1">
        <p:scale>
          <a:sx n="102" d="100"/>
          <a:sy n="102" d="100"/>
        </p:scale>
        <p:origin x="261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B3AC1A-7B05-754C-882B-7AF6F21C986B}" type="datetimeFigureOut">
              <a:rPr lang="en-US" smtClean="0"/>
              <a:t>3/7/23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02E146-4139-E847-B8FD-984A695586DF}" type="slidenum">
              <a:rPr lang="en-US" smtClean="0"/>
              <a:t>‹#›</a:t>
            </a:fld>
            <a:endParaRPr lang="en-US"/>
          </a:p>
        </p:txBody>
      </p:sp>
    </p:spTree>
    <p:extLst>
      <p:ext uri="{BB962C8B-B14F-4D97-AF65-F5344CB8AC3E}">
        <p14:creationId xmlns:p14="http://schemas.microsoft.com/office/powerpoint/2010/main" val="1646770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ns.usda.gov/tn/resource-libra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Speaker</a:t>
            </a:r>
            <a:r>
              <a:rPr lang="en-US" sz="1200" i="1" kern="1200" baseline="0" dirty="0">
                <a:solidFill>
                  <a:schemeClr val="tx1"/>
                </a:solidFill>
                <a:effectLst/>
                <a:latin typeface="+mn-lt"/>
                <a:ea typeface="+mn-ea"/>
                <a:cs typeface="+mn-cs"/>
              </a:rPr>
              <a:t> notes: </a:t>
            </a:r>
            <a:r>
              <a:rPr lang="en-US" sz="1200" i="1" kern="1200" dirty="0">
                <a:solidFill>
                  <a:schemeClr val="tx1"/>
                </a:solidFill>
                <a:effectLst/>
                <a:latin typeface="+mn-lt"/>
                <a:ea typeface="+mn-ea"/>
                <a:cs typeface="+mn-cs"/>
              </a:rPr>
              <a:t>Please personalize these slides as much as possible and add specific examples of school staff being involved in your school wellness policy. For example, on this cover slide, add your school name and logo to the green box. You will see many areas on the slide and the speaker notes that have placeholder text for you to add specific information from your school wellness policy. These are in bold and have brackets around them. There are also suggestions for the speaker in italics. You can remove or keep the sample language as you see fit. It is also recommended to bring copies of the school wellness policy for your audience.</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this presentation we use "School Wellness Policy" to refer to the policy the district or LEA establishes for the local schools to follow. Some schools may have their own school wellness policy that is stronger than the district's. Be sure to make clear throughout the presentation if you are referring to a specific local school wellness policy or the broader district policy that is the minimum requirements at the school level.</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Hand out a copy of the local wellness policy.  To make this presentation more engaging, hand out sticky notes and ask participants to write down one question or one idea that comes up during the presentation. Then they can post them to an idea board at the end of the session to review as a group.</a:t>
            </a:r>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1</a:t>
            </a:fld>
            <a:endParaRPr lang="en-US"/>
          </a:p>
        </p:txBody>
      </p:sp>
    </p:spTree>
    <p:extLst>
      <p:ext uri="{BB962C8B-B14F-4D97-AF65-F5344CB8AC3E}">
        <p14:creationId xmlns:p14="http://schemas.microsoft.com/office/powerpoint/2010/main" val="4157452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Team Nutrition is an initiative of the U.S. Department of Agriculture that provides free nutrition education and promotion materials to schools that participate in Child Nutrition Program such as the National School Lunch Program.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if talking to staff of elementary and middle schools</a:t>
            </a:r>
            <a:r>
              <a:rPr lang="en-US" sz="1200" kern="1200" dirty="0">
                <a:solidFill>
                  <a:schemeClr val="tx1"/>
                </a:solidFill>
                <a:effectLst/>
                <a:latin typeface="+mn-lt"/>
                <a:ea typeface="+mn-ea"/>
                <a:cs typeface="+mn-cs"/>
              </a:rPr>
              <a:t>}: If you haven’t done so already, check out USDA’s Team Nutrition Resource Library to find evidence-based curricula that can be incorporated into core subjects, such as English language arts, math, science, and health. These curricula are ready-to-go, include pacing information and have been focus group tested. There are also many more colorful and exciting nutrition promotion resources we can all use, including attractive posters and a booklet of ideas for healthy event planning and healthy fundraisers. Most amazingly, these resources are available for FREE to any of us – we can access and download the online versions OR order print copies that will be shipped directly to us via the Team Nutrition website at </a:t>
            </a:r>
            <a:r>
              <a:rPr lang="en-US" sz="1200" u="sng" kern="1200" dirty="0">
                <a:solidFill>
                  <a:schemeClr val="tx1"/>
                </a:solidFill>
                <a:effectLst/>
                <a:latin typeface="+mn-lt"/>
                <a:ea typeface="+mn-ea"/>
                <a:cs typeface="+mn-cs"/>
                <a:hlinkClick r:id="rId3"/>
              </a:rPr>
              <a:t>http://www.fns.usda.gov/tn/resource-library</a:t>
            </a:r>
            <a:r>
              <a:rPr lang="en-US" sz="1200" kern="1200" dirty="0">
                <a:solidFill>
                  <a:schemeClr val="tx1"/>
                </a:solidFill>
                <a:effectLst/>
                <a:latin typeface="+mn-lt"/>
                <a:ea typeface="+mn-ea"/>
                <a:cs typeface="+mn-cs"/>
              </a:rPr>
              <a:t>. Have any of you seen or used these materials? Please share your experience using these resources.</a:t>
            </a:r>
          </a:p>
          <a:p>
            <a:pPr lvl="0"/>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Speaker Notes: Ask the audience “Have any of you seen or used these materials? Please share your experience of</a:t>
            </a:r>
            <a:r>
              <a:rPr lang="en-US" sz="1200" i="1" kern="1200" baseline="0" dirty="0">
                <a:solidFill>
                  <a:schemeClr val="tx1"/>
                </a:solidFill>
                <a:effectLst/>
                <a:latin typeface="+mn-lt"/>
                <a:ea typeface="+mn-ea"/>
                <a:cs typeface="+mn-cs"/>
              </a:rPr>
              <a:t> using these resources.”</a:t>
            </a:r>
            <a:endParaRPr lang="en-US" sz="1200" i="1"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if talking to high schools</a:t>
            </a:r>
            <a:r>
              <a:rPr lang="en-US" sz="1200" kern="1200" dirty="0">
                <a:solidFill>
                  <a:schemeClr val="tx1"/>
                </a:solidFill>
                <a:effectLst/>
                <a:latin typeface="+mn-lt"/>
                <a:ea typeface="+mn-ea"/>
                <a:cs typeface="+mn-cs"/>
              </a:rPr>
              <a:t>} If you haven’t done so already, check out the </a:t>
            </a:r>
            <a:r>
              <a:rPr lang="en-US" sz="1200" kern="1200" dirty="0" err="1">
                <a:solidFill>
                  <a:schemeClr val="tx1"/>
                </a:solidFill>
                <a:effectLst/>
                <a:latin typeface="+mn-lt"/>
                <a:ea typeface="+mn-ea"/>
                <a:cs typeface="+mn-cs"/>
              </a:rPr>
              <a:t>SuperTracker</a:t>
            </a:r>
            <a:r>
              <a:rPr lang="en-US" sz="1200" kern="1200" dirty="0">
                <a:solidFill>
                  <a:schemeClr val="tx1"/>
                </a:solidFill>
                <a:effectLst/>
                <a:latin typeface="+mn-lt"/>
                <a:ea typeface="+mn-ea"/>
                <a:cs typeface="+mn-cs"/>
              </a:rPr>
              <a:t> Web site and use the Nutrition Lessons for High School Students. This free resource provides four lesson plans using the online tool developed by USDA. Learn more at </a:t>
            </a:r>
            <a:r>
              <a:rPr lang="en-US" sz="1200" b="1" kern="1200" dirty="0">
                <a:solidFill>
                  <a:schemeClr val="tx1"/>
                </a:solidFill>
                <a:effectLst/>
                <a:latin typeface="+mn-lt"/>
                <a:ea typeface="+mn-ea"/>
                <a:cs typeface="+mn-cs"/>
              </a:rPr>
              <a:t>http://</a:t>
            </a:r>
            <a:r>
              <a:rPr lang="en-US" sz="1200" b="1" kern="1200" dirty="0" err="1">
                <a:solidFill>
                  <a:schemeClr val="tx1"/>
                </a:solidFill>
                <a:effectLst/>
                <a:latin typeface="+mn-lt"/>
                <a:ea typeface="+mn-ea"/>
                <a:cs typeface="+mn-cs"/>
              </a:rPr>
              <a:t>www.choosemyplate.gov</a:t>
            </a:r>
            <a:r>
              <a:rPr lang="en-US" sz="1200" b="1" kern="1200" dirty="0">
                <a:solidFill>
                  <a:schemeClr val="tx1"/>
                </a:solidFill>
                <a:effectLst/>
                <a:latin typeface="+mn-lt"/>
                <a:ea typeface="+mn-ea"/>
                <a:cs typeface="+mn-cs"/>
              </a:rPr>
              <a:t>/tools- </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02E146-4139-E847-B8FD-984A695586DF}" type="slidenum">
              <a:rPr lang="en-US" smtClean="0"/>
              <a:t>10</a:t>
            </a:fld>
            <a:endParaRPr lang="en-US"/>
          </a:p>
        </p:txBody>
      </p:sp>
    </p:spTree>
    <p:extLst>
      <p:ext uri="{BB962C8B-B14F-4D97-AF65-F5344CB8AC3E}">
        <p14:creationId xmlns:p14="http://schemas.microsoft.com/office/powerpoint/2010/main" val="328046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Nutrition promotion encourages students to make healthy nutrition choices.  It highlights healthy foods and the benefits of healthy eating.  Engaging students to provide feedback on school menus or participate in contests, challenges and activities are all examples of nutrition promotion. </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Speaker Notes: Ask the audience, “Where do you see nutrition being promoted in our school? In your classroom, cafeteria, or hallway displays or bulletin boards?”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[Review your current policy and insert specifics from your wellness policy and/or edit the examples below]</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examples include:</a:t>
            </a:r>
          </a:p>
          <a:p>
            <a:pPr marL="171450" lvl="0" indent="-171450" fontAlgn="base">
              <a:buFont typeface="Arial"/>
              <a:buChar char="•"/>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We will provide contests, surveys, food demonstrations and taste-testing, voting for school meal recipe names to involve students and promote nutrition messages.</a:t>
            </a:r>
          </a:p>
          <a:p>
            <a:pPr marL="171450" lvl="0" indent="-171450" fontAlgn="base">
              <a:buFont typeface="Arial"/>
              <a:buChar char="•"/>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We will provide information for families that help give them the tools they need to choose healthful foods in a way that works for them through back-pack mail and at school events.</a:t>
            </a:r>
          </a:p>
          <a:p>
            <a:pPr marL="171450" lvl="0" indent="-171450" fontAlgn="base">
              <a:buFont typeface="Arial"/>
              <a:buChar char="•"/>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Including nutrition and health posters, signage, or displays in the cafeteria food service and dining areas, classrooms, hallways, gymnasium, and/or bulletin boards that are rotated or updated, on at least a quarterly basis.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Ask the audience for ideas! What activities have you seen or been involved with that seemed to work well?</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11</a:t>
            </a:fld>
            <a:endParaRPr lang="en-US"/>
          </a:p>
        </p:txBody>
      </p:sp>
    </p:spTree>
    <p:extLst>
      <p:ext uri="{BB962C8B-B14F-4D97-AF65-F5344CB8AC3E}">
        <p14:creationId xmlns:p14="http://schemas.microsoft.com/office/powerpoint/2010/main" val="143424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12</a:t>
            </a:fld>
            <a:endParaRPr lang="en-US"/>
          </a:p>
        </p:txBody>
      </p:sp>
    </p:spTree>
    <p:extLst>
      <p:ext uri="{BB962C8B-B14F-4D97-AF65-F5344CB8AC3E}">
        <p14:creationId xmlns:p14="http://schemas.microsoft.com/office/powerpoint/2010/main" val="2414359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Now, let’s talk about food and beverage marketing. Where have you seen advertising in our school?</a:t>
            </a:r>
          </a:p>
          <a:p>
            <a:pPr marL="0" lvl="0" indent="0" fontAlgn="base">
              <a:buFont typeface="Arial"/>
              <a:buNone/>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i="1" kern="1200" dirty="0">
                <a:solidFill>
                  <a:schemeClr val="tx1"/>
                </a:solidFill>
                <a:effectLst/>
                <a:latin typeface="+mn-lt"/>
                <a:ea typeface="+mn-ea"/>
                <a:cs typeface="+mn-cs"/>
              </a:rPr>
              <a:t>Speaker Notes: Review possible locations based on the responses from parents such as athletic field score boards, menu boards in the cafeteria, coolers, or the front of vending machines.</a:t>
            </a:r>
          </a:p>
          <a:p>
            <a:pPr marL="171450" lvl="0" indent="-171450" fontAlgn="base">
              <a:buFont typeface="Arial"/>
              <a:buChar char="•"/>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Food and beverage marketing is prevalent in schools across the country, and the majority of foods and beverages marketed to children are low in nutritional value and high in fat and sodium.  Many of the foods and beverages that are heavily marketed to children contribute to poor diet quality, high-calorie intake, and excess weight gain. </a:t>
            </a:r>
          </a:p>
          <a:p>
            <a:pPr marL="171450" lvl="0" indent="-171450" fontAlgn="base">
              <a:buFont typeface="Arial"/>
              <a:buChar char="•"/>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Since we are making great strides in implementing our current wellness policy and promoting health, it is important that we think about the types of messaging and images that are seen around the school to help support those accomplishments.</a:t>
            </a:r>
          </a:p>
          <a:p>
            <a:pPr marL="171450" lvl="0" indent="-171450" fontAlgn="base">
              <a:buFont typeface="Arial"/>
              <a:buChar char="•"/>
            </a:pPr>
            <a:endParaRPr lang="en-US" sz="1200" b="1" kern="1200" dirty="0">
              <a:solidFill>
                <a:schemeClr val="tx1"/>
              </a:solidFill>
              <a:effectLst/>
              <a:latin typeface="+mn-lt"/>
              <a:ea typeface="+mn-ea"/>
              <a:cs typeface="+mn-cs"/>
            </a:endParaRPr>
          </a:p>
          <a:p>
            <a:pPr marL="171450" lvl="0" indent="-171450" fontAlgn="base">
              <a:buFont typeface="Arial"/>
              <a:buChar char="•"/>
            </a:pPr>
            <a:r>
              <a:rPr lang="en-US" sz="1200" b="1" kern="1200" dirty="0">
                <a:solidFill>
                  <a:schemeClr val="tx1"/>
                </a:solidFill>
                <a:effectLst/>
                <a:latin typeface="+mn-lt"/>
                <a:ea typeface="+mn-ea"/>
                <a:cs typeface="+mn-cs"/>
              </a:rPr>
              <a:t>[feel free to insert specifics from your wellness policy]</a:t>
            </a:r>
            <a:endParaRPr lang="en-US" sz="1200" kern="1200" dirty="0">
              <a:solidFill>
                <a:schemeClr val="tx1"/>
              </a:solidFill>
              <a:effectLst/>
              <a:latin typeface="+mn-lt"/>
              <a:ea typeface="+mn-ea"/>
              <a:cs typeface="+mn-cs"/>
            </a:endParaRPr>
          </a:p>
          <a:p>
            <a:pPr marL="171450" lvl="0" indent="-171450" fontAlgn="base">
              <a:buFont typeface="Arial"/>
              <a:buChar char="•"/>
            </a:pP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Let’s work together to ensure that advertising on our school campus is consistent with our wellness policy and a school-wide culture of wellness. If you see advertising of items you believe might not meet the Smart Snacks standards, please contact school food service or our wellness leader coordinator [</a:t>
            </a:r>
            <a:r>
              <a:rPr lang="en-US" sz="1200" b="1" kern="1200" dirty="0">
                <a:solidFill>
                  <a:schemeClr val="tx1"/>
                </a:solidFill>
                <a:effectLst/>
                <a:latin typeface="+mn-lt"/>
                <a:ea typeface="+mn-ea"/>
                <a:cs typeface="+mn-cs"/>
              </a:rPr>
              <a:t>insert contact name</a:t>
            </a:r>
            <a:r>
              <a:rPr lang="en-US" sz="1200" kern="1200" dirty="0">
                <a:solidFill>
                  <a:schemeClr val="tx1"/>
                </a:solidFill>
                <a:effectLst/>
                <a:latin typeface="+mn-lt"/>
                <a:ea typeface="+mn-ea"/>
                <a:cs typeface="+mn-cs"/>
              </a:rPr>
              <a:t>].</a:t>
            </a:r>
          </a:p>
          <a:p>
            <a:pPr lvl="0" fontAlgn="base"/>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The Federal requirements do not apply to marketing that occurs at events </a:t>
            </a:r>
            <a:r>
              <a:rPr lang="en-US" sz="1200" i="0" kern="1200" dirty="0">
                <a:solidFill>
                  <a:schemeClr val="tx1"/>
                </a:solidFill>
                <a:effectLst/>
                <a:latin typeface="+mn-lt"/>
                <a:ea typeface="+mn-ea"/>
                <a:cs typeface="+mn-cs"/>
              </a:rPr>
              <a:t>outside</a:t>
            </a:r>
            <a:r>
              <a:rPr lang="en-US" sz="1200" i="1" kern="1200" dirty="0">
                <a:solidFill>
                  <a:schemeClr val="tx1"/>
                </a:solidFill>
                <a:effectLst/>
                <a:latin typeface="+mn-lt"/>
                <a:ea typeface="+mn-ea"/>
                <a:cs typeface="+mn-cs"/>
              </a:rPr>
              <a:t> of school hours (midnight the night before until 30 minutes after the end of the school day),</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such as after-school sporting or other events, although districts are encouraged to extend to after-school events.</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13</a:t>
            </a:fld>
            <a:endParaRPr lang="en-US"/>
          </a:p>
        </p:txBody>
      </p:sp>
    </p:spTree>
    <p:extLst>
      <p:ext uri="{BB962C8B-B14F-4D97-AF65-F5344CB8AC3E}">
        <p14:creationId xmlns:p14="http://schemas.microsoft.com/office/powerpoint/2010/main" val="258556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14</a:t>
            </a:fld>
            <a:endParaRPr lang="en-US"/>
          </a:p>
        </p:txBody>
      </p:sp>
    </p:spTree>
    <p:extLst>
      <p:ext uri="{BB962C8B-B14F-4D97-AF65-F5344CB8AC3E}">
        <p14:creationId xmlns:p14="http://schemas.microsoft.com/office/powerpoint/2010/main" val="104902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full policy is available on our school’s Web site using the information on the handout and you should also have a copy. I encourage you to read through the policy as there is a lot more detail to check out than what we covered in this presentation. </a:t>
            </a:r>
          </a:p>
          <a:p>
            <a:pPr lvl="0"/>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 Include information about where parents that do not read/speak English can get help learning about the policy.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02E146-4139-E847-B8FD-984A695586DF}" type="slidenum">
              <a:rPr lang="en-US" smtClean="0"/>
              <a:t>15</a:t>
            </a:fld>
            <a:endParaRPr lang="en-US"/>
          </a:p>
        </p:txBody>
      </p:sp>
    </p:spTree>
    <p:extLst>
      <p:ext uri="{BB962C8B-B14F-4D97-AF65-F5344CB8AC3E}">
        <p14:creationId xmlns:p14="http://schemas.microsoft.com/office/powerpoint/2010/main" val="392345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16</a:t>
            </a:fld>
            <a:endParaRPr lang="en-US"/>
          </a:p>
        </p:txBody>
      </p:sp>
    </p:spTree>
    <p:extLst>
      <p:ext uri="{BB962C8B-B14F-4D97-AF65-F5344CB8AC3E}">
        <p14:creationId xmlns:p14="http://schemas.microsoft.com/office/powerpoint/2010/main" val="261459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p>
          <a:p>
            <a:pPr marL="171450" lvl="0" indent="-171450" fontAlgn="base">
              <a:buFont typeface="Arial"/>
              <a:buChar char="•"/>
            </a:pPr>
            <a:r>
              <a:rPr lang="en-US" sz="1200" kern="1200" dirty="0">
                <a:solidFill>
                  <a:schemeClr val="tx1"/>
                </a:solidFill>
                <a:effectLst/>
                <a:latin typeface="+mn-lt"/>
                <a:ea typeface="+mn-ea"/>
                <a:cs typeface="+mn-cs"/>
              </a:rPr>
              <a:t>How often is the wellness policy updated? </a:t>
            </a:r>
          </a:p>
          <a:p>
            <a:pPr marL="171450" lvl="0" indent="-171450" fontAlgn="base">
              <a:buFont typeface="Arial"/>
              <a:buChar char="•"/>
            </a:pPr>
            <a:r>
              <a:rPr lang="en-US" sz="1200" kern="1200" dirty="0">
                <a:solidFill>
                  <a:schemeClr val="tx1"/>
                </a:solidFill>
                <a:effectLst/>
                <a:latin typeface="+mn-lt"/>
                <a:ea typeface="+mn-ea"/>
                <a:cs typeface="+mn-cs"/>
              </a:rPr>
              <a:t>Are students involved on the school wellness committee?</a:t>
            </a:r>
          </a:p>
          <a:p>
            <a:pPr marL="171450" indent="-171450">
              <a:buFont typeface="Arial"/>
              <a:buChar char="•"/>
            </a:pPr>
            <a:r>
              <a:rPr lang="en-US" sz="1200" kern="1200" dirty="0">
                <a:solidFill>
                  <a:schemeClr val="tx1"/>
                </a:solidFill>
                <a:effectLst/>
                <a:latin typeface="+mn-lt"/>
                <a:ea typeface="+mn-ea"/>
                <a:cs typeface="+mn-cs"/>
              </a:rPr>
              <a:t>Who do I contact about adding nutrition education or promotion into my classroom?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17</a:t>
            </a:fld>
            <a:endParaRPr lang="en-US"/>
          </a:p>
        </p:txBody>
      </p:sp>
    </p:spTree>
    <p:extLst>
      <p:ext uri="{BB962C8B-B14F-4D97-AF65-F5344CB8AC3E}">
        <p14:creationId xmlns:p14="http://schemas.microsoft.com/office/powerpoint/2010/main" val="511671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r>
              <a:rPr lang="en-US" sz="1200" kern="1200" dirty="0">
                <a:solidFill>
                  <a:schemeClr val="tx1"/>
                </a:solidFill>
                <a:effectLst/>
                <a:latin typeface="+mn-lt"/>
                <a:ea typeface="+mn-ea"/>
                <a:cs typeface="+mn-cs"/>
              </a:rPr>
              <a:t>Can we change our wellness policy? </a:t>
            </a:r>
            <a:r>
              <a:rPr lang="en-US" sz="1200" b="1" kern="1200" dirty="0">
                <a:solidFill>
                  <a:schemeClr val="tx1"/>
                </a:solidFill>
                <a:effectLst/>
                <a:latin typeface="+mn-lt"/>
                <a:ea typeface="+mn-ea"/>
                <a:cs typeface="+mn-cs"/>
              </a:rPr>
              <a:t>Answer: Yes, [and go through the explanation of the approval process and timeline]</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can I get more information about school meals or Smart Snacks? </a:t>
            </a:r>
            <a:r>
              <a:rPr lang="en-US" sz="1200" b="1" kern="1200" dirty="0">
                <a:solidFill>
                  <a:schemeClr val="tx1"/>
                </a:solidFill>
                <a:effectLst/>
                <a:latin typeface="+mn-lt"/>
                <a:ea typeface="+mn-ea"/>
                <a:cs typeface="+mn-cs"/>
              </a:rPr>
              <a:t>Answer: contact School Foodservice Director and check out the </a:t>
            </a:r>
            <a:r>
              <a:rPr lang="en-US" sz="1200" b="1" i="1" kern="1200" dirty="0">
                <a:solidFill>
                  <a:schemeClr val="tx1"/>
                </a:solidFill>
                <a:effectLst/>
                <a:latin typeface="+mn-lt"/>
                <a:ea typeface="+mn-ea"/>
                <a:cs typeface="+mn-cs"/>
              </a:rPr>
              <a:t>USDA Team Nutrition Guide to Smart Snacks</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How often is the wellness policy updated? </a:t>
            </a:r>
            <a:r>
              <a:rPr lang="en-US" sz="1200" b="1"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specifics on your update timeline and process]</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Are students involved on the school wellness committee? </a:t>
            </a:r>
            <a:r>
              <a:rPr lang="en-US" sz="1200" b="1"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[insert response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you currently have students answer yes, but if not say not yet and ask for their ideas to engage students]</a:t>
            </a:r>
            <a:endParaRPr lang="en-US" sz="1200" kern="1200" dirty="0">
              <a:solidFill>
                <a:schemeClr val="tx1"/>
              </a:solidFill>
              <a:effectLst/>
              <a:latin typeface="+mn-lt"/>
              <a:ea typeface="+mn-ea"/>
              <a:cs typeface="+mn-cs"/>
            </a:endParaRPr>
          </a:p>
          <a:p>
            <a:pPr marL="171450" lvl="0" indent="-171450" fontAlgn="base">
              <a:buFont typeface="Arial"/>
              <a:buChar char="•"/>
            </a:pPr>
            <a:r>
              <a:rPr lang="en-US" sz="1200" kern="1200" dirty="0">
                <a:solidFill>
                  <a:schemeClr val="tx1"/>
                </a:solidFill>
                <a:effectLst/>
                <a:latin typeface="+mn-lt"/>
                <a:ea typeface="+mn-ea"/>
                <a:cs typeface="+mn-cs"/>
              </a:rPr>
              <a:t>Who do I contact about adding nutrition education or promotion into my classroom?</a:t>
            </a:r>
            <a:r>
              <a:rPr lang="en-US" sz="1200" b="1" kern="1200" dirty="0">
                <a:solidFill>
                  <a:schemeClr val="tx1"/>
                </a:solidFill>
                <a:effectLst/>
                <a:latin typeface="+mn-lt"/>
                <a:ea typeface="+mn-ea"/>
                <a:cs typeface="+mn-cs"/>
              </a:rPr>
              <a:t> Answer: Wellness coordinator and/or School Foodservice can help direct you to resource</a:t>
            </a:r>
            <a:r>
              <a:rPr lang="en-US" sz="1200" kern="1200" dirty="0">
                <a:solidFill>
                  <a:schemeClr val="tx1"/>
                </a:solidFill>
                <a:effectLst/>
                <a:latin typeface="+mn-lt"/>
                <a:ea typeface="+mn-ea"/>
                <a:cs typeface="+mn-cs"/>
              </a:rPr>
              <a:t>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Speaker notes: Review ideas/questions from sticky notes or take questions from the audience.</a:t>
            </a:r>
            <a:r>
              <a:rPr lang="en-US" i="1" dirty="0">
                <a:effectLst/>
              </a:rPr>
              <a:t> </a:t>
            </a:r>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18</a:t>
            </a:fld>
            <a:endParaRPr lang="en-US"/>
          </a:p>
        </p:txBody>
      </p:sp>
    </p:spTree>
    <p:extLst>
      <p:ext uri="{BB962C8B-B14F-4D97-AF65-F5344CB8AC3E}">
        <p14:creationId xmlns:p14="http://schemas.microsoft.com/office/powerpoint/2010/main" val="2308193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Let’s work together to implement our local school wellness policy to make sure our kids are fit, healthy, and ready to learn.</a:t>
            </a:r>
          </a:p>
        </p:txBody>
      </p:sp>
      <p:sp>
        <p:nvSpPr>
          <p:cNvPr id="4" name="Slide Number Placeholder 3"/>
          <p:cNvSpPr>
            <a:spLocks noGrp="1"/>
          </p:cNvSpPr>
          <p:nvPr>
            <p:ph type="sldNum" sz="quarter" idx="10"/>
          </p:nvPr>
        </p:nvSpPr>
        <p:spPr/>
        <p:txBody>
          <a:bodyPr/>
          <a:lstStyle/>
          <a:p>
            <a:fld id="{5902E146-4139-E847-B8FD-984A695586DF}" type="slidenum">
              <a:rPr lang="en-US" smtClean="0"/>
              <a:t>19</a:t>
            </a:fld>
            <a:endParaRPr lang="en-US"/>
          </a:p>
        </p:txBody>
      </p:sp>
    </p:spTree>
    <p:extLst>
      <p:ext uri="{BB962C8B-B14F-4D97-AF65-F5344CB8AC3E}">
        <p14:creationId xmlns:p14="http://schemas.microsoft.com/office/powerpoint/2010/main" val="365753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2</a:t>
            </a:fld>
            <a:endParaRPr lang="en-US"/>
          </a:p>
        </p:txBody>
      </p:sp>
    </p:spTree>
    <p:extLst>
      <p:ext uri="{BB962C8B-B14F-4D97-AF65-F5344CB8AC3E}">
        <p14:creationId xmlns:p14="http://schemas.microsoft.com/office/powerpoint/2010/main" val="192721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3</a:t>
            </a:fld>
            <a:endParaRPr lang="en-US"/>
          </a:p>
        </p:txBody>
      </p:sp>
    </p:spTree>
    <p:extLst>
      <p:ext uri="{BB962C8B-B14F-4D97-AF65-F5344CB8AC3E}">
        <p14:creationId xmlns:p14="http://schemas.microsoft.com/office/powerpoint/2010/main" val="4002513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4</a:t>
            </a:fld>
            <a:endParaRPr lang="en-US"/>
          </a:p>
        </p:txBody>
      </p:sp>
    </p:spTree>
    <p:extLst>
      <p:ext uri="{BB962C8B-B14F-4D97-AF65-F5344CB8AC3E}">
        <p14:creationId xmlns:p14="http://schemas.microsoft.com/office/powerpoint/2010/main" val="272071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5</a:t>
            </a:fld>
            <a:endParaRPr lang="en-US"/>
          </a:p>
        </p:txBody>
      </p:sp>
    </p:spTree>
    <p:extLst>
      <p:ext uri="{BB962C8B-B14F-4D97-AF65-F5344CB8AC3E}">
        <p14:creationId xmlns:p14="http://schemas.microsoft.com/office/powerpoint/2010/main" val="213352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2E146-4139-E847-B8FD-984A695586DF}" type="slidenum">
              <a:rPr lang="en-US" smtClean="0"/>
              <a:t>6</a:t>
            </a:fld>
            <a:endParaRPr lang="en-US"/>
          </a:p>
        </p:txBody>
      </p:sp>
    </p:spTree>
    <p:extLst>
      <p:ext uri="{BB962C8B-B14F-4D97-AF65-F5344CB8AC3E}">
        <p14:creationId xmlns:p14="http://schemas.microsoft.com/office/powerpoint/2010/main" val="201236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ts val="0"/>
              </a:spcBef>
              <a:spcAft>
                <a:spcPts val="0"/>
              </a:spcAft>
              <a:buClrTx/>
              <a:buSzTx/>
              <a:buFont typeface="Arial"/>
              <a:buNone/>
              <a:tabLst/>
              <a:defRPr/>
            </a:pPr>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7</a:t>
            </a:fld>
            <a:endParaRPr lang="en-US"/>
          </a:p>
        </p:txBody>
      </p:sp>
    </p:spTree>
    <p:extLst>
      <p:ext uri="{BB962C8B-B14F-4D97-AF65-F5344CB8AC3E}">
        <p14:creationId xmlns:p14="http://schemas.microsoft.com/office/powerpoint/2010/main" val="1266240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a:buChar char="•"/>
            </a:pPr>
            <a:endParaRPr lang="en-US" i="1" dirty="0"/>
          </a:p>
        </p:txBody>
      </p:sp>
      <p:sp>
        <p:nvSpPr>
          <p:cNvPr id="4" name="Slide Number Placeholder 3"/>
          <p:cNvSpPr>
            <a:spLocks noGrp="1"/>
          </p:cNvSpPr>
          <p:nvPr>
            <p:ph type="sldNum" sz="quarter" idx="10"/>
          </p:nvPr>
        </p:nvSpPr>
        <p:spPr/>
        <p:txBody>
          <a:bodyPr/>
          <a:lstStyle/>
          <a:p>
            <a:fld id="{5902E146-4139-E847-B8FD-984A695586DF}" type="slidenum">
              <a:rPr lang="en-US" smtClean="0"/>
              <a:t>8</a:t>
            </a:fld>
            <a:endParaRPr lang="en-US"/>
          </a:p>
        </p:txBody>
      </p:sp>
    </p:spTree>
    <p:extLst>
      <p:ext uri="{BB962C8B-B14F-4D97-AF65-F5344CB8AC3E}">
        <p14:creationId xmlns:p14="http://schemas.microsoft.com/office/powerpoint/2010/main" val="316491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02E146-4139-E847-B8FD-984A695586DF}" type="slidenum">
              <a:rPr lang="en-US" smtClean="0"/>
              <a:t>9</a:t>
            </a:fld>
            <a:endParaRPr lang="en-US"/>
          </a:p>
        </p:txBody>
      </p:sp>
    </p:spTree>
    <p:extLst>
      <p:ext uri="{BB962C8B-B14F-4D97-AF65-F5344CB8AC3E}">
        <p14:creationId xmlns:p14="http://schemas.microsoft.com/office/powerpoint/2010/main" val="84341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14287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91702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55858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17957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7243A-818C-5A4C-B350-DEF0CAE995D9}" type="datetimeFigureOut">
              <a:rPr lang="en-US" smtClean="0"/>
              <a:t>3/7/23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87043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7243A-818C-5A4C-B350-DEF0CAE995D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120707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7243A-818C-5A4C-B350-DEF0CAE995D9}" type="datetimeFigureOut">
              <a:rPr lang="en-US" smtClean="0"/>
              <a:t>3/7/23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649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7243A-818C-5A4C-B350-DEF0CAE995D9}" type="datetimeFigureOut">
              <a:rPr lang="en-US" smtClean="0"/>
              <a:t>3/7/23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29965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7243A-818C-5A4C-B350-DEF0CAE995D9}" type="datetimeFigureOut">
              <a:rPr lang="en-US" smtClean="0"/>
              <a:t>3/7/23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555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031285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243A-818C-5A4C-B350-DEF0CAE995D9}" type="datetimeFigureOut">
              <a:rPr lang="en-US" smtClean="0"/>
              <a:t>3/7/23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46E75-2125-7A49-A5F1-40672220EBB5}" type="slidenum">
              <a:rPr lang="en-US" smtClean="0"/>
              <a:t>‹#›</a:t>
            </a:fld>
            <a:endParaRPr lang="en-US"/>
          </a:p>
        </p:txBody>
      </p:sp>
    </p:spTree>
    <p:extLst>
      <p:ext uri="{BB962C8B-B14F-4D97-AF65-F5344CB8AC3E}">
        <p14:creationId xmlns:p14="http://schemas.microsoft.com/office/powerpoint/2010/main" val="3582487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7243A-818C-5A4C-B350-DEF0CAE995D9}" type="datetimeFigureOut">
              <a:rPr lang="en-US" smtClean="0"/>
              <a:t>3/7/23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46E75-2125-7A49-A5F1-40672220EBB5}" type="slidenum">
              <a:rPr lang="en-US" smtClean="0"/>
              <a:t>‹#›</a:t>
            </a:fld>
            <a:endParaRPr lang="en-US"/>
          </a:p>
        </p:txBody>
      </p:sp>
    </p:spTree>
    <p:extLst>
      <p:ext uri="{BB962C8B-B14F-4D97-AF65-F5344CB8AC3E}">
        <p14:creationId xmlns:p14="http://schemas.microsoft.com/office/powerpoint/2010/main" val="1320176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iadonline.org/wellness-policy"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title="Blue rectangle"/>
          <p:cNvSpPr/>
          <p:nvPr/>
        </p:nvSpPr>
        <p:spPr>
          <a:xfrm>
            <a:off x="0" y="5242561"/>
            <a:ext cx="9144000" cy="1615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137543"/>
            <a:ext cx="9153144" cy="1122358"/>
          </a:xfrm>
        </p:spPr>
        <p:txBody>
          <a:bodyPr>
            <a:noAutofit/>
          </a:bodyPr>
          <a:lstStyle/>
          <a:p>
            <a:r>
              <a:rPr lang="en-US" sz="7200" baseline="30000" dirty="0">
                <a:solidFill>
                  <a:schemeClr val="bg1"/>
                </a:solidFill>
              </a:rPr>
              <a:t>Our School Wellness Policy: </a:t>
            </a:r>
            <a:br>
              <a:rPr lang="en-US" sz="7200" baseline="30000" dirty="0">
                <a:solidFill>
                  <a:schemeClr val="bg1"/>
                </a:solidFill>
              </a:rPr>
            </a:br>
            <a:r>
              <a:rPr lang="en-US" sz="7200" baseline="30000" dirty="0">
                <a:solidFill>
                  <a:schemeClr val="bg1"/>
                </a:solidFill>
              </a:rPr>
              <a:t>What School Staff Need to Know </a:t>
            </a:r>
            <a:br>
              <a:rPr lang="en-US" sz="6000" baseline="30000" dirty="0">
                <a:solidFill>
                  <a:schemeClr val="bg1"/>
                </a:solidFill>
              </a:rPr>
            </a:br>
            <a:endParaRPr lang="en-US" sz="6000" dirty="0"/>
          </a:p>
        </p:txBody>
      </p:sp>
      <p:pic>
        <p:nvPicPr>
          <p:cNvPr id="13" name="Picture 12" descr="Illustration of children in cafeterial eating healthy foods such as fruit and vegetables. Background graphic showing children playing basketball." title="Illustration for Be A School Wellness Champion"/>
          <p:cNvPicPr>
            <a:picLocks noChangeAspect="1"/>
          </p:cNvPicPr>
          <p:nvPr/>
        </p:nvPicPr>
        <p:blipFill>
          <a:blip r:embed="rId3"/>
          <a:stretch>
            <a:fillRect/>
          </a:stretch>
        </p:blipFill>
        <p:spPr>
          <a:xfrm>
            <a:off x="-641211" y="-222194"/>
            <a:ext cx="9946391" cy="5486399"/>
          </a:xfrm>
          <a:prstGeom prst="rect">
            <a:avLst/>
          </a:prstGeom>
        </p:spPr>
      </p:pic>
      <p:cxnSp>
        <p:nvCxnSpPr>
          <p:cNvPr id="10" name="Straight Connector 9" title="Line"/>
          <p:cNvCxnSpPr/>
          <p:nvPr/>
        </p:nvCxnSpPr>
        <p:spPr>
          <a:xfrm flipH="1">
            <a:off x="2971801" y="784412"/>
            <a:ext cx="920004"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title="Line"/>
          <p:cNvCxnSpPr/>
          <p:nvPr/>
        </p:nvCxnSpPr>
        <p:spPr>
          <a:xfrm flipH="1">
            <a:off x="4617197" y="784412"/>
            <a:ext cx="926353" cy="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18118" y="599746"/>
            <a:ext cx="2472765" cy="369332"/>
          </a:xfrm>
          <a:prstGeom prst="rect">
            <a:avLst/>
          </a:prstGeom>
          <a:noFill/>
        </p:spPr>
        <p:txBody>
          <a:bodyPr wrap="square" rtlCol="0">
            <a:spAutoFit/>
          </a:bodyPr>
          <a:lstStyle/>
          <a:p>
            <a:pPr algn="ctr"/>
            <a:r>
              <a:rPr lang="en-US" dirty="0">
                <a:solidFill>
                  <a:srgbClr val="96206D"/>
                </a:solidFill>
                <a:latin typeface="Arial"/>
                <a:cs typeface="Arial"/>
              </a:rPr>
              <a:t>Be A</a:t>
            </a:r>
          </a:p>
        </p:txBody>
      </p:sp>
      <p:sp>
        <p:nvSpPr>
          <p:cNvPr id="9" name="TextBox 8"/>
          <p:cNvSpPr txBox="1"/>
          <p:nvPr/>
        </p:nvSpPr>
        <p:spPr>
          <a:xfrm>
            <a:off x="2876176" y="961608"/>
            <a:ext cx="2756648" cy="761747"/>
          </a:xfrm>
          <a:prstGeom prst="rect">
            <a:avLst/>
          </a:prstGeom>
          <a:noFill/>
        </p:spPr>
        <p:txBody>
          <a:bodyPr wrap="square" rtlCol="0">
            <a:spAutoFit/>
          </a:bodyPr>
          <a:lstStyle/>
          <a:p>
            <a:pPr algn="ctr">
              <a:lnSpc>
                <a:spcPct val="70000"/>
              </a:lnSpc>
            </a:pPr>
            <a:r>
              <a:rPr lang="en-US" sz="3000" dirty="0">
                <a:solidFill>
                  <a:srgbClr val="95206D"/>
                </a:solidFill>
              </a:rPr>
              <a:t>School Wellness</a:t>
            </a:r>
          </a:p>
          <a:p>
            <a:pPr algn="ctr">
              <a:lnSpc>
                <a:spcPct val="70000"/>
              </a:lnSpc>
            </a:pPr>
            <a:r>
              <a:rPr lang="en-US" sz="3000" dirty="0">
                <a:solidFill>
                  <a:srgbClr val="95206D"/>
                </a:solidFill>
              </a:rPr>
              <a:t>Champion</a:t>
            </a:r>
          </a:p>
        </p:txBody>
      </p:sp>
      <p:cxnSp>
        <p:nvCxnSpPr>
          <p:cNvPr id="15" name="Straight Connector 14" title="Line"/>
          <p:cNvCxnSpPr/>
          <p:nvPr/>
        </p:nvCxnSpPr>
        <p:spPr>
          <a:xfrm flipH="1">
            <a:off x="2971802" y="1723355"/>
            <a:ext cx="2571748" cy="0"/>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861050" y="1460525"/>
            <a:ext cx="469900" cy="400110"/>
          </a:xfrm>
          <a:prstGeom prst="rect">
            <a:avLst/>
          </a:prstGeom>
          <a:noFill/>
        </p:spPr>
        <p:txBody>
          <a:bodyPr wrap="square" rtlCol="0">
            <a:spAutoFit/>
          </a:bodyPr>
          <a:lstStyle/>
          <a:p>
            <a:pPr algn="ctr"/>
            <a:r>
              <a:rPr lang="en-US" sz="1000" dirty="0"/>
              <a:t>Fresh Fruit</a:t>
            </a:r>
          </a:p>
        </p:txBody>
      </p:sp>
    </p:spTree>
    <p:extLst>
      <p:ext uri="{BB962C8B-B14F-4D97-AF65-F5344CB8AC3E}">
        <p14:creationId xmlns:p14="http://schemas.microsoft.com/office/powerpoint/2010/main" val="34302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2462"/>
            <a:ext cx="8229600" cy="1143000"/>
          </a:xfrm>
        </p:spPr>
        <p:txBody>
          <a:bodyPr>
            <a:normAutofit/>
          </a:bodyPr>
          <a:lstStyle/>
          <a:p>
            <a:r>
              <a:rPr lang="en-US" sz="4000" dirty="0">
                <a:solidFill>
                  <a:schemeClr val="bg1"/>
                </a:solidFill>
              </a:rPr>
              <a:t>Team Nutrition Resources</a:t>
            </a:r>
          </a:p>
        </p:txBody>
      </p:sp>
      <p:sp>
        <p:nvSpPr>
          <p:cNvPr id="8" name="TextBox 7"/>
          <p:cNvSpPr txBox="1"/>
          <p:nvPr/>
        </p:nvSpPr>
        <p:spPr>
          <a:xfrm>
            <a:off x="1172140" y="1451415"/>
            <a:ext cx="7340708" cy="2554545"/>
          </a:xfrm>
          <a:prstGeom prst="rect">
            <a:avLst/>
          </a:prstGeom>
          <a:noFill/>
        </p:spPr>
        <p:txBody>
          <a:bodyPr wrap="square" rtlCol="0">
            <a:spAutoFit/>
          </a:bodyPr>
          <a:lstStyle/>
          <a:p>
            <a:pPr marL="342900" lvl="0" indent="-342900" fontAlgn="base">
              <a:spcAft>
                <a:spcPts val="1200"/>
              </a:spcAft>
              <a:buClr>
                <a:srgbClr val="FF6600"/>
              </a:buClr>
              <a:buSzPct val="75000"/>
              <a:buFont typeface="Wingdings" charset="2"/>
              <a:buChar char=""/>
            </a:pPr>
            <a:r>
              <a:rPr lang="en-US" sz="2000" dirty="0">
                <a:latin typeface="Verdana"/>
                <a:cs typeface="Verdana"/>
              </a:rPr>
              <a:t>Visit Team Nutrition Resource Library to find Nutrition Education materials for free! </a:t>
            </a:r>
          </a:p>
          <a:p>
            <a:pPr marL="342900" lvl="0" indent="-342900" fontAlgn="base">
              <a:spcAft>
                <a:spcPts val="1200"/>
              </a:spcAft>
              <a:buClr>
                <a:srgbClr val="FF6600"/>
              </a:buClr>
              <a:buSzPct val="75000"/>
              <a:buFont typeface="Wingdings" charset="2"/>
              <a:buChar char=""/>
            </a:pPr>
            <a:r>
              <a:rPr lang="en-US" sz="2000" dirty="0">
                <a:latin typeface="Verdana"/>
                <a:cs typeface="Verdana"/>
              </a:rPr>
              <a:t>Lessons connected to educational standards.</a:t>
            </a:r>
          </a:p>
          <a:p>
            <a:pPr marL="342900" lvl="0" indent="-342900" fontAlgn="base">
              <a:spcAft>
                <a:spcPts val="1200"/>
              </a:spcAft>
              <a:buClr>
                <a:srgbClr val="FF6600"/>
              </a:buClr>
              <a:buSzPct val="75000"/>
              <a:buFont typeface="Wingdings" charset="2"/>
              <a:buChar char=""/>
            </a:pPr>
            <a:r>
              <a:rPr lang="en-US" sz="2000" dirty="0">
                <a:latin typeface="Verdana"/>
                <a:cs typeface="Verdana"/>
              </a:rPr>
              <a:t>School </a:t>
            </a:r>
            <a:r>
              <a:rPr lang="en-US" sz="2000">
                <a:latin typeface="Verdana"/>
                <a:cs typeface="Verdana"/>
              </a:rPr>
              <a:t>garden activities.</a:t>
            </a:r>
            <a:endParaRPr lang="en-US" sz="2000" dirty="0">
              <a:latin typeface="Verdana"/>
              <a:cs typeface="Verdana"/>
            </a:endParaRPr>
          </a:p>
          <a:p>
            <a:pPr marL="342900" lvl="0" indent="-342900" fontAlgn="base">
              <a:spcAft>
                <a:spcPts val="1200"/>
              </a:spcAft>
              <a:buClr>
                <a:srgbClr val="FF6600"/>
              </a:buClr>
              <a:buSzPct val="75000"/>
              <a:buFont typeface="Wingdings" charset="2"/>
              <a:buChar char=""/>
            </a:pPr>
            <a:r>
              <a:rPr lang="en-US" sz="2000" dirty="0">
                <a:latin typeface="Verdana"/>
                <a:cs typeface="Verdana"/>
              </a:rPr>
              <a:t>Free posters, parent handouts, eBooks, and more!</a:t>
            </a:r>
          </a:p>
          <a:p>
            <a:pPr marL="342900" lvl="0" indent="-342900" fontAlgn="base">
              <a:spcAft>
                <a:spcPts val="1200"/>
              </a:spcAft>
              <a:buClr>
                <a:srgbClr val="FF6600"/>
              </a:buClr>
              <a:buSzPct val="75000"/>
              <a:buFont typeface="Wingdings" charset="2"/>
              <a:buChar char=""/>
            </a:pPr>
            <a:r>
              <a:rPr lang="en-US" sz="2000" b="1" dirty="0">
                <a:solidFill>
                  <a:srgbClr val="FF6600"/>
                </a:solidFill>
                <a:latin typeface="Verdana"/>
                <a:cs typeface="Verdana"/>
              </a:rPr>
              <a:t>http://</a:t>
            </a:r>
            <a:r>
              <a:rPr lang="en-US" sz="2000" b="1" dirty="0" err="1">
                <a:solidFill>
                  <a:srgbClr val="FF6600"/>
                </a:solidFill>
                <a:latin typeface="Verdana"/>
                <a:cs typeface="Verdana"/>
              </a:rPr>
              <a:t>www.fns.usda.gov</a:t>
            </a:r>
            <a:r>
              <a:rPr lang="en-US" sz="2000" b="1" dirty="0">
                <a:solidFill>
                  <a:srgbClr val="FF6600"/>
                </a:solidFill>
                <a:latin typeface="Verdana"/>
                <a:cs typeface="Verdana"/>
              </a:rPr>
              <a:t>/</a:t>
            </a:r>
            <a:r>
              <a:rPr lang="en-US" sz="2000" b="1" dirty="0" err="1">
                <a:solidFill>
                  <a:srgbClr val="FF6600"/>
                </a:solidFill>
                <a:latin typeface="Verdana"/>
                <a:cs typeface="Verdana"/>
              </a:rPr>
              <a:t>tn</a:t>
            </a:r>
            <a:r>
              <a:rPr lang="en-US" sz="2000" b="1" dirty="0">
                <a:solidFill>
                  <a:srgbClr val="FF6600"/>
                </a:solidFill>
                <a:latin typeface="Verdana"/>
                <a:cs typeface="Verdana"/>
              </a:rPr>
              <a:t>/team-nutrition </a:t>
            </a:r>
          </a:p>
        </p:txBody>
      </p:sp>
      <p:pic>
        <p:nvPicPr>
          <p:cNvPr id="2" name="StaffPP_slide11.eps" title="Logo: Team Nurtrition USA"/>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948" y="4454446"/>
            <a:ext cx="2781405" cy="2403553"/>
          </a:xfrm>
          <a:prstGeom prst="rect">
            <a:avLst/>
          </a:prstGeom>
        </p:spPr>
      </p:pic>
    </p:spTree>
    <p:extLst>
      <p:ext uri="{BB962C8B-B14F-4D97-AF65-F5344CB8AC3E}">
        <p14:creationId xmlns:p14="http://schemas.microsoft.com/office/powerpoint/2010/main" val="81268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3151"/>
            <a:ext cx="8229600" cy="1143000"/>
          </a:xfrm>
        </p:spPr>
        <p:txBody>
          <a:bodyPr>
            <a:normAutofit/>
          </a:bodyPr>
          <a:lstStyle/>
          <a:p>
            <a:r>
              <a:rPr lang="en-US" sz="4000" dirty="0">
                <a:solidFill>
                  <a:schemeClr val="bg1"/>
                </a:solidFill>
              </a:rPr>
              <a:t>Nutrition Promotion</a:t>
            </a:r>
          </a:p>
        </p:txBody>
      </p:sp>
      <p:sp>
        <p:nvSpPr>
          <p:cNvPr id="4" name="TextBox 3"/>
          <p:cNvSpPr txBox="1"/>
          <p:nvPr/>
        </p:nvSpPr>
        <p:spPr>
          <a:xfrm>
            <a:off x="317305" y="1503310"/>
            <a:ext cx="8592276" cy="3170099"/>
          </a:xfrm>
          <a:prstGeom prst="rect">
            <a:avLst/>
          </a:prstGeom>
          <a:noFill/>
        </p:spPr>
        <p:txBody>
          <a:bodyPr wrap="square" rtlCol="0">
            <a:spAutoFit/>
          </a:bodyPr>
          <a:lstStyle/>
          <a:p>
            <a:pPr marL="342900" lvl="0" indent="-342900" fontAlgn="base">
              <a:spcAft>
                <a:spcPts val="1200"/>
              </a:spcAft>
              <a:buClr>
                <a:srgbClr val="FF6600"/>
              </a:buClr>
              <a:buSzPct val="75000"/>
              <a:buFont typeface="Wingdings" charset="2"/>
              <a:buChar char=""/>
            </a:pPr>
            <a:r>
              <a:rPr lang="en-US" sz="2000" dirty="0">
                <a:latin typeface="Verdana"/>
                <a:cs typeface="Verdana"/>
              </a:rPr>
              <a:t>Encourages students to make healthy nutrition choices.</a:t>
            </a:r>
          </a:p>
          <a:p>
            <a:pPr marL="342900" lvl="0" indent="-342900" fontAlgn="base">
              <a:spcAft>
                <a:spcPts val="1200"/>
              </a:spcAft>
              <a:buClr>
                <a:srgbClr val="FF6600"/>
              </a:buClr>
              <a:buSzPct val="75000"/>
              <a:buFont typeface="Wingdings" charset="2"/>
              <a:buChar char=""/>
            </a:pPr>
            <a:r>
              <a:rPr lang="en-US" sz="2000" dirty="0">
                <a:latin typeface="Verdana"/>
                <a:cs typeface="Verdana"/>
              </a:rPr>
              <a:t>Ideas to implement our policy include:</a:t>
            </a:r>
          </a:p>
          <a:p>
            <a:pPr marL="713232" lvl="0" indent="-342900" fontAlgn="base">
              <a:spcAft>
                <a:spcPts val="1200"/>
              </a:spcAft>
              <a:buClr>
                <a:srgbClr val="800080"/>
              </a:buClr>
              <a:buSzPct val="75000"/>
              <a:buFont typeface="Arial"/>
              <a:buChar char="•"/>
            </a:pPr>
            <a:r>
              <a:rPr lang="en-US" sz="2000" dirty="0">
                <a:latin typeface="Verdana"/>
                <a:cs typeface="Verdana"/>
              </a:rPr>
              <a:t>Use nutrition posters in your classrooms</a:t>
            </a:r>
          </a:p>
          <a:p>
            <a:pPr marL="713232" lvl="0" indent="-342900" fontAlgn="base">
              <a:spcAft>
                <a:spcPts val="1200"/>
              </a:spcAft>
              <a:buClr>
                <a:srgbClr val="800080"/>
              </a:buClr>
              <a:buSzPct val="75000"/>
              <a:buFont typeface="Arial"/>
              <a:buChar char="•"/>
            </a:pPr>
            <a:r>
              <a:rPr lang="en-US" sz="2000" dirty="0">
                <a:latin typeface="Verdana"/>
                <a:cs typeface="Verdana"/>
              </a:rPr>
              <a:t>Partner with the cafeteria manager </a:t>
            </a:r>
            <a:br>
              <a:rPr lang="en-US" sz="2000" dirty="0">
                <a:latin typeface="Verdana"/>
                <a:cs typeface="Verdana"/>
              </a:rPr>
            </a:br>
            <a:r>
              <a:rPr lang="en-US" sz="2000" dirty="0">
                <a:latin typeface="Verdana"/>
                <a:cs typeface="Verdana"/>
              </a:rPr>
              <a:t>to do a taste-test in your classroom</a:t>
            </a:r>
          </a:p>
          <a:p>
            <a:pPr marL="713232" lvl="0" indent="-342900" fontAlgn="base">
              <a:spcAft>
                <a:spcPts val="1200"/>
              </a:spcAft>
              <a:buClr>
                <a:srgbClr val="800080"/>
              </a:buClr>
              <a:buSzPct val="75000"/>
              <a:buFont typeface="Arial"/>
              <a:buChar char="•"/>
            </a:pPr>
            <a:r>
              <a:rPr lang="en-US" sz="2000" dirty="0">
                <a:latin typeface="Verdana"/>
                <a:cs typeface="Verdana"/>
              </a:rPr>
              <a:t>Make a classroom activity </a:t>
            </a:r>
            <a:br>
              <a:rPr lang="en-US" sz="2000" dirty="0">
                <a:latin typeface="Verdana"/>
                <a:cs typeface="Verdana"/>
              </a:rPr>
            </a:br>
            <a:r>
              <a:rPr lang="en-US" sz="2000" dirty="0">
                <a:latin typeface="Verdana"/>
                <a:cs typeface="Verdana"/>
              </a:rPr>
              <a:t>around naming new lunch </a:t>
            </a:r>
            <a:br>
              <a:rPr lang="en-US" sz="2000" dirty="0">
                <a:latin typeface="Verdana"/>
                <a:cs typeface="Verdana"/>
              </a:rPr>
            </a:br>
            <a:r>
              <a:rPr lang="en-US" sz="2000" dirty="0">
                <a:latin typeface="Verdana"/>
                <a:cs typeface="Verdana"/>
              </a:rPr>
              <a:t>menu items </a:t>
            </a:r>
          </a:p>
        </p:txBody>
      </p:sp>
      <p:pic>
        <p:nvPicPr>
          <p:cNvPr id="7" name="ParentPP_slide6_rev.eps" title="Graphic of server serving vegetables: Taste Test Tod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3447590"/>
            <a:ext cx="3962400" cy="3403600"/>
          </a:xfrm>
          <a:prstGeom prst="rect">
            <a:avLst/>
          </a:prstGeom>
        </p:spPr>
      </p:pic>
    </p:spTree>
    <p:extLst>
      <p:ext uri="{BB962C8B-B14F-4D97-AF65-F5344CB8AC3E}">
        <p14:creationId xmlns:p14="http://schemas.microsoft.com/office/powerpoint/2010/main" val="179833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6713"/>
            <a:ext cx="8229600" cy="1143000"/>
          </a:xfrm>
        </p:spPr>
        <p:txBody>
          <a:bodyPr>
            <a:normAutofit fontScale="90000"/>
          </a:bodyPr>
          <a:lstStyle/>
          <a:p>
            <a:r>
              <a:rPr lang="en-US" dirty="0">
                <a:solidFill>
                  <a:schemeClr val="bg1"/>
                </a:solidFill>
              </a:rPr>
              <a:t>Physical Activity &amp; Physical Education</a:t>
            </a:r>
          </a:p>
        </p:txBody>
      </p:sp>
      <p:sp>
        <p:nvSpPr>
          <p:cNvPr id="4" name="TextBox 3"/>
          <p:cNvSpPr txBox="1"/>
          <p:nvPr/>
        </p:nvSpPr>
        <p:spPr>
          <a:xfrm>
            <a:off x="705540" y="1417602"/>
            <a:ext cx="6797822" cy="1554272"/>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We want kids to have the opportunity to be physically active at school. </a:t>
            </a:r>
          </a:p>
          <a:p>
            <a:pPr marL="342900" lvl="0" indent="-342900" fontAlgn="base">
              <a:spcAft>
                <a:spcPts val="1800"/>
              </a:spcAft>
              <a:buClr>
                <a:srgbClr val="FF6600"/>
              </a:buClr>
              <a:buSzPct val="75000"/>
              <a:buFont typeface="Wingdings" charset="2"/>
              <a:buChar char=""/>
            </a:pPr>
            <a:r>
              <a:rPr lang="en-US" sz="2000" dirty="0">
                <a:latin typeface="Verdana"/>
                <a:cs typeface="Verdana"/>
              </a:rPr>
              <a:t>Recommended physical activity for children and adolescents = 60 minutes or more each day. </a:t>
            </a:r>
          </a:p>
        </p:txBody>
      </p:sp>
      <p:pic>
        <p:nvPicPr>
          <p:cNvPr id="7" name="ParentPP_slide7.eps" descr="List of events at school include:&#10;School Sports&#10;Physical Education Classes&#10;Activity Breaks in the Classroom&#10;Recess Time&#10;School Events Like Walk to School Day&#10;After-School Activities" title="Graphic of girls playing basketb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7131"/>
            <a:ext cx="9144000" cy="3084285"/>
          </a:xfrm>
          <a:prstGeom prst="rect">
            <a:avLst/>
          </a:prstGeom>
        </p:spPr>
      </p:pic>
    </p:spTree>
    <p:extLst>
      <p:ext uri="{BB962C8B-B14F-4D97-AF65-F5344CB8AC3E}">
        <p14:creationId xmlns:p14="http://schemas.microsoft.com/office/powerpoint/2010/main" val="3008504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25760"/>
            <a:ext cx="8229600" cy="1143000"/>
          </a:xfrm>
        </p:spPr>
        <p:txBody>
          <a:bodyPr>
            <a:normAutofit fontScale="90000"/>
          </a:bodyPr>
          <a:lstStyle/>
          <a:p>
            <a:pPr>
              <a:lnSpc>
                <a:spcPct val="80000"/>
              </a:lnSpc>
            </a:pPr>
            <a:r>
              <a:rPr lang="en-US" dirty="0">
                <a:solidFill>
                  <a:schemeClr val="bg1"/>
                </a:solidFill>
              </a:rPr>
              <a:t>Understanding Food and </a:t>
            </a:r>
            <a:br>
              <a:rPr lang="en-US" dirty="0">
                <a:solidFill>
                  <a:schemeClr val="bg1"/>
                </a:solidFill>
              </a:rPr>
            </a:br>
            <a:r>
              <a:rPr lang="en-US" dirty="0">
                <a:solidFill>
                  <a:schemeClr val="bg1"/>
                </a:solidFill>
              </a:rPr>
              <a:t>Beverage Marketing</a:t>
            </a:r>
          </a:p>
        </p:txBody>
      </p:sp>
      <p:sp>
        <p:nvSpPr>
          <p:cNvPr id="4" name="TextBox 3"/>
          <p:cNvSpPr txBox="1"/>
          <p:nvPr/>
        </p:nvSpPr>
        <p:spPr>
          <a:xfrm>
            <a:off x="894245" y="1941069"/>
            <a:ext cx="4496191" cy="3016210"/>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Where have you seen advertising in our school?</a:t>
            </a:r>
          </a:p>
          <a:p>
            <a:pPr marL="342900" lvl="0" indent="-342900" fontAlgn="base">
              <a:spcAft>
                <a:spcPts val="1800"/>
              </a:spcAft>
              <a:buClr>
                <a:srgbClr val="FF6600"/>
              </a:buClr>
              <a:buSzPct val="75000"/>
              <a:buFont typeface="Wingdings" charset="2"/>
              <a:buChar char=""/>
            </a:pPr>
            <a:r>
              <a:rPr lang="en-US" sz="2000" dirty="0">
                <a:latin typeface="Verdana"/>
                <a:cs typeface="Verdana"/>
              </a:rPr>
              <a:t>We want images and messages in our school to support healthy choices.</a:t>
            </a:r>
          </a:p>
          <a:p>
            <a:pPr marL="342900" lvl="0" indent="-342900" fontAlgn="base">
              <a:spcAft>
                <a:spcPts val="1800"/>
              </a:spcAft>
              <a:buClr>
                <a:srgbClr val="FF6600"/>
              </a:buClr>
              <a:buSzPct val="75000"/>
              <a:buFont typeface="Wingdings" charset="2"/>
              <a:buChar char=""/>
            </a:pPr>
            <a:r>
              <a:rPr lang="en-US" sz="2000" dirty="0">
                <a:latin typeface="Verdana"/>
                <a:cs typeface="Verdana"/>
              </a:rPr>
              <a:t>Look around your classrooms to see if you have any food or beverage marketing.</a:t>
            </a:r>
          </a:p>
        </p:txBody>
      </p:sp>
      <p:pic>
        <p:nvPicPr>
          <p:cNvPr id="7" name="ParentPP_slide11.eps" title="Graphic of drink with straw."/>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3520" y="443720"/>
            <a:ext cx="1952978" cy="4394201"/>
          </a:xfrm>
          <a:prstGeom prst="rect">
            <a:avLst/>
          </a:prstGeom>
        </p:spPr>
      </p:pic>
      <p:sp>
        <p:nvSpPr>
          <p:cNvPr id="6" name="Rounded Rectangle 5" title="Orange rounded rectangle"/>
          <p:cNvSpPr/>
          <p:nvPr/>
        </p:nvSpPr>
        <p:spPr>
          <a:xfrm>
            <a:off x="524268" y="5190612"/>
            <a:ext cx="8139501" cy="1351535"/>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24268" y="5267581"/>
            <a:ext cx="8139501" cy="1200328"/>
          </a:xfrm>
          <a:prstGeom prst="rect">
            <a:avLst/>
          </a:prstGeom>
          <a:noFill/>
        </p:spPr>
        <p:txBody>
          <a:bodyPr wrap="square" rtlCol="0">
            <a:spAutoFit/>
          </a:bodyPr>
          <a:lstStyle/>
          <a:p>
            <a:pPr lvl="0" algn="ctr"/>
            <a:r>
              <a:rPr lang="en-US" sz="2400" dirty="0">
                <a:solidFill>
                  <a:srgbClr val="FFFFFF"/>
                </a:solidFill>
              </a:rPr>
              <a:t>Get Involved! If you see items advertised you believe </a:t>
            </a:r>
            <a:br>
              <a:rPr lang="en-US" sz="2400" dirty="0">
                <a:solidFill>
                  <a:srgbClr val="FFFFFF"/>
                </a:solidFill>
              </a:rPr>
            </a:br>
            <a:r>
              <a:rPr lang="en-US" sz="2400" dirty="0">
                <a:solidFill>
                  <a:srgbClr val="FFFFFF"/>
                </a:solidFill>
              </a:rPr>
              <a:t>do not meet the Smart Snacks standards, please contact </a:t>
            </a:r>
            <a:br>
              <a:rPr lang="en-US" sz="2400" dirty="0">
                <a:solidFill>
                  <a:srgbClr val="FFFFFF"/>
                </a:solidFill>
              </a:rPr>
            </a:br>
            <a:r>
              <a:rPr lang="en-US" sz="2400" dirty="0">
                <a:solidFill>
                  <a:srgbClr val="FFFFFF"/>
                </a:solidFill>
              </a:rPr>
              <a:t>IAD Office</a:t>
            </a:r>
          </a:p>
        </p:txBody>
      </p:sp>
    </p:spTree>
    <p:extLst>
      <p:ext uri="{BB962C8B-B14F-4D97-AF65-F5344CB8AC3E}">
        <p14:creationId xmlns:p14="http://schemas.microsoft.com/office/powerpoint/2010/main" val="1866479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6713"/>
            <a:ext cx="8229600" cy="1143000"/>
          </a:xfrm>
        </p:spPr>
        <p:txBody>
          <a:bodyPr>
            <a:normAutofit/>
          </a:bodyPr>
          <a:lstStyle/>
          <a:p>
            <a:r>
              <a:rPr lang="en-US" sz="4000" dirty="0">
                <a:solidFill>
                  <a:schemeClr val="bg1"/>
                </a:solidFill>
              </a:rPr>
              <a:t>Other School-Based Activities</a:t>
            </a:r>
          </a:p>
        </p:txBody>
      </p:sp>
      <p:pic>
        <p:nvPicPr>
          <p:cNvPr id="5" name="ParentPP_slide12.eps" title="Graphic of vegetable garden with children participa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6982"/>
            <a:ext cx="9143999" cy="4312011"/>
          </a:xfrm>
          <a:prstGeom prst="rect">
            <a:avLst/>
          </a:prstGeom>
        </p:spPr>
      </p:pic>
      <p:sp>
        <p:nvSpPr>
          <p:cNvPr id="4" name="TextBox 3"/>
          <p:cNvSpPr txBox="1"/>
          <p:nvPr/>
        </p:nvSpPr>
        <p:spPr>
          <a:xfrm>
            <a:off x="306103" y="1398996"/>
            <a:ext cx="8622973" cy="1938992"/>
          </a:xfrm>
          <a:prstGeom prst="rect">
            <a:avLst/>
          </a:prstGeom>
          <a:noFill/>
        </p:spPr>
        <p:txBody>
          <a:bodyPr wrap="square" rtlCol="0">
            <a:spAutoFit/>
          </a:bodyPr>
          <a:lstStyle/>
          <a:p>
            <a:pPr lvl="0" fontAlgn="base">
              <a:spcAft>
                <a:spcPts val="1200"/>
              </a:spcAft>
              <a:buClr>
                <a:srgbClr val="FF6600"/>
              </a:buClr>
              <a:buSzPct val="75000"/>
            </a:pPr>
            <a:r>
              <a:rPr lang="en-US" sz="2000" dirty="0">
                <a:latin typeface="Verdana"/>
                <a:cs typeface="Verdana"/>
              </a:rPr>
              <a:t>Help implement our policy and promote wellness through other school-based activities, including:</a:t>
            </a:r>
          </a:p>
          <a:p>
            <a:pPr marL="713232" lvl="0" indent="-342900" fontAlgn="base">
              <a:spcAft>
                <a:spcPts val="1200"/>
              </a:spcAft>
              <a:buClr>
                <a:srgbClr val="008000"/>
              </a:buClr>
              <a:buSzPct val="75000"/>
              <a:buFont typeface="Wingdings" charset="2"/>
              <a:buChar char="§"/>
            </a:pPr>
            <a:r>
              <a:rPr lang="en-US" sz="2000" dirty="0">
                <a:latin typeface="Verdana"/>
                <a:cs typeface="Verdana"/>
              </a:rPr>
              <a:t>If you have a green thumb, help us in our school garden.</a:t>
            </a:r>
          </a:p>
          <a:p>
            <a:pPr marL="713232" indent="-342900" fontAlgn="base">
              <a:spcAft>
                <a:spcPts val="1200"/>
              </a:spcAft>
              <a:buClr>
                <a:srgbClr val="008000"/>
              </a:buClr>
              <a:buSzPct val="75000"/>
              <a:buFont typeface="Wingdings" charset="2"/>
              <a:buChar char="§"/>
            </a:pPr>
            <a:r>
              <a:rPr lang="en-US" sz="2000" dirty="0">
                <a:latin typeface="Verdana"/>
                <a:cs typeface="Verdana"/>
              </a:rPr>
              <a:t>Team up to provide a fun, interactive activity during our health fair (School 5k, Fit Family Friday, etc.). </a:t>
            </a:r>
          </a:p>
        </p:txBody>
      </p:sp>
    </p:spTree>
    <p:extLst>
      <p:ext uri="{BB962C8B-B14F-4D97-AF65-F5344CB8AC3E}">
        <p14:creationId xmlns:p14="http://schemas.microsoft.com/office/powerpoint/2010/main" val="37336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6712"/>
            <a:ext cx="8229600" cy="1143000"/>
          </a:xfrm>
        </p:spPr>
        <p:txBody>
          <a:bodyPr>
            <a:normAutofit/>
          </a:bodyPr>
          <a:lstStyle/>
          <a:p>
            <a:r>
              <a:rPr lang="en-US" sz="4000" dirty="0">
                <a:solidFill>
                  <a:schemeClr val="bg1"/>
                </a:solidFill>
              </a:rPr>
              <a:t>Finding Our Wellness Policy</a:t>
            </a:r>
          </a:p>
        </p:txBody>
      </p:sp>
      <p:sp>
        <p:nvSpPr>
          <p:cNvPr id="7" name="TextBox 6"/>
          <p:cNvSpPr txBox="1"/>
          <p:nvPr/>
        </p:nvSpPr>
        <p:spPr>
          <a:xfrm>
            <a:off x="521048" y="1432010"/>
            <a:ext cx="6979920" cy="2631490"/>
          </a:xfrm>
          <a:prstGeom prst="rect">
            <a:avLst/>
          </a:prstGeom>
          <a:noFill/>
        </p:spPr>
        <p:txBody>
          <a:bodyPr wrap="square" rtlCol="0">
            <a:spAutoFit/>
          </a:bodyPr>
          <a:lstStyle/>
          <a:p>
            <a:pPr lvl="0" fontAlgn="base">
              <a:spcAft>
                <a:spcPts val="1800"/>
              </a:spcAft>
              <a:buClr>
                <a:srgbClr val="FF6600"/>
              </a:buClr>
              <a:buSzPct val="75000"/>
            </a:pPr>
            <a:r>
              <a:rPr lang="en-US" sz="2000" dirty="0">
                <a:latin typeface="Verdana"/>
                <a:cs typeface="Verdana"/>
              </a:rPr>
              <a:t>Find our wellness policy…</a:t>
            </a:r>
          </a:p>
          <a:p>
            <a:pPr marL="342900" lvl="0" indent="-342900" fontAlgn="base">
              <a:spcAft>
                <a:spcPts val="1800"/>
              </a:spcAft>
              <a:buClr>
                <a:srgbClr val="FF6600"/>
              </a:buClr>
              <a:buSzPct val="75000"/>
              <a:buFont typeface="Wingdings" charset="2"/>
              <a:buChar char=""/>
            </a:pPr>
            <a:r>
              <a:rPr lang="en-US" sz="2000" dirty="0">
                <a:latin typeface="Verdana"/>
                <a:cs typeface="Verdana"/>
              </a:rPr>
              <a:t>You can find our wellness policy on our Web site: </a:t>
            </a:r>
            <a:br>
              <a:rPr lang="en-US" sz="2000" dirty="0">
                <a:latin typeface="Verdana"/>
                <a:cs typeface="Verdana"/>
              </a:rPr>
            </a:br>
            <a:r>
              <a:rPr lang="en-US" sz="2000" b="1" dirty="0">
                <a:solidFill>
                  <a:srgbClr val="FF0080"/>
                </a:solidFill>
                <a:latin typeface="Verdana"/>
                <a:cs typeface="Verdana"/>
              </a:rPr>
              <a:t>https://</a:t>
            </a:r>
            <a:r>
              <a:rPr lang="en-US" sz="2000" b="1" dirty="0" err="1">
                <a:solidFill>
                  <a:srgbClr val="FF0080"/>
                </a:solidFill>
                <a:latin typeface="Verdana"/>
                <a:cs typeface="Verdana"/>
              </a:rPr>
              <a:t>www.iadonline.org</a:t>
            </a:r>
            <a:r>
              <a:rPr lang="en-US" sz="2000" b="1" dirty="0">
                <a:solidFill>
                  <a:srgbClr val="FF0080"/>
                </a:solidFill>
                <a:latin typeface="Verdana"/>
                <a:cs typeface="Verdana"/>
              </a:rPr>
              <a:t>/wellness-policy</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a:t>
            </a:r>
            <a:r>
              <a:rPr lang="en-US" sz="2000" b="1" dirty="0">
                <a:solidFill>
                  <a:srgbClr val="FF0080"/>
                </a:solidFill>
                <a:latin typeface="Verdana"/>
                <a:cs typeface="Verdana"/>
              </a:rPr>
              <a:t>IAD Office </a:t>
            </a:r>
            <a:r>
              <a:rPr lang="en-US" sz="2000" dirty="0">
                <a:latin typeface="Verdana"/>
                <a:cs typeface="Verdana"/>
              </a:rPr>
              <a:t>for a copy or if you have questions.</a:t>
            </a:r>
          </a:p>
          <a:p>
            <a:pPr marL="342900" lvl="0" indent="-342900" fontAlgn="base">
              <a:spcAft>
                <a:spcPts val="1800"/>
              </a:spcAft>
              <a:buClr>
                <a:srgbClr val="FF6600"/>
              </a:buClr>
              <a:buSzPct val="75000"/>
              <a:buFont typeface="Wingdings" charset="2"/>
              <a:buChar char=""/>
            </a:pPr>
            <a:endParaRPr lang="en-US" sz="2000" dirty="0">
              <a:latin typeface="Verdana"/>
              <a:cs typeface="Verdana"/>
            </a:endParaRPr>
          </a:p>
        </p:txBody>
      </p:sp>
      <p:sp>
        <p:nvSpPr>
          <p:cNvPr id="10" name="Rectangle 9" title="Yellow rectangle"/>
          <p:cNvSpPr/>
          <p:nvPr/>
        </p:nvSpPr>
        <p:spPr>
          <a:xfrm>
            <a:off x="1314394" y="5141575"/>
            <a:ext cx="6257637" cy="1377757"/>
          </a:xfrm>
          <a:prstGeom prst="rect">
            <a:avLst/>
          </a:prstGeom>
          <a:solidFill>
            <a:srgbClr val="FFDA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77637" y="5221111"/>
            <a:ext cx="6531150" cy="1200328"/>
          </a:xfrm>
          <a:prstGeom prst="rect">
            <a:avLst/>
          </a:prstGeom>
          <a:noFill/>
        </p:spPr>
        <p:txBody>
          <a:bodyPr wrap="square" rtlCol="0">
            <a:spAutoFit/>
          </a:bodyPr>
          <a:lstStyle/>
          <a:p>
            <a:pPr algn="ctr"/>
            <a:r>
              <a:rPr lang="en-US" sz="2400" dirty="0"/>
              <a:t>Read the full policy to see how it supports </a:t>
            </a:r>
            <a:br>
              <a:rPr lang="en-US" sz="2400" dirty="0"/>
            </a:br>
            <a:r>
              <a:rPr lang="en-US" sz="2400" dirty="0"/>
              <a:t>our work to build a culture of wellness at </a:t>
            </a:r>
            <a:br>
              <a:rPr lang="en-US" sz="2400" dirty="0"/>
            </a:br>
            <a:r>
              <a:rPr lang="en-US" sz="2400" dirty="0">
                <a:solidFill>
                  <a:srgbClr val="FF0080"/>
                </a:solidFill>
              </a:rPr>
              <a:t>IAD</a:t>
            </a:r>
          </a:p>
        </p:txBody>
      </p:sp>
    </p:spTree>
    <p:extLst>
      <p:ext uri="{BB962C8B-B14F-4D97-AF65-F5344CB8AC3E}">
        <p14:creationId xmlns:p14="http://schemas.microsoft.com/office/powerpoint/2010/main" val="4234586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Title 3"/>
          <p:cNvSpPr>
            <a:spLocks noGrp="1"/>
          </p:cNvSpPr>
          <p:nvPr>
            <p:ph type="title"/>
          </p:nvPr>
        </p:nvSpPr>
        <p:spPr>
          <a:xfrm>
            <a:off x="211295" y="-8198"/>
            <a:ext cx="8721409" cy="1143000"/>
          </a:xfrm>
        </p:spPr>
        <p:txBody>
          <a:bodyPr>
            <a:noAutofit/>
          </a:bodyPr>
          <a:lstStyle/>
          <a:p>
            <a:r>
              <a:rPr lang="en-US" sz="4000" spc="-100" dirty="0">
                <a:solidFill>
                  <a:schemeClr val="bg1"/>
                </a:solidFill>
              </a:rPr>
              <a:t>Connecting with our Wellness Coordinator</a:t>
            </a:r>
          </a:p>
        </p:txBody>
      </p:sp>
      <p:sp>
        <p:nvSpPr>
          <p:cNvPr id="4" name="TextBox 3"/>
          <p:cNvSpPr txBox="1"/>
          <p:nvPr/>
        </p:nvSpPr>
        <p:spPr>
          <a:xfrm>
            <a:off x="498959" y="1681145"/>
            <a:ext cx="5133686" cy="2708434"/>
          </a:xfrm>
          <a:prstGeom prst="rect">
            <a:avLst/>
          </a:prstGeom>
          <a:noFill/>
        </p:spPr>
        <p:txBody>
          <a:bodyPr wrap="square" rtlCol="0">
            <a:spAutoFit/>
          </a:bodyPr>
          <a:lstStyle/>
          <a:p>
            <a:pPr marL="342900" lvl="0" indent="-342900" fontAlgn="base">
              <a:spcAft>
                <a:spcPts val="1800"/>
              </a:spcAft>
              <a:buClr>
                <a:srgbClr val="FF6600"/>
              </a:buClr>
              <a:buSzPct val="75000"/>
              <a:buFont typeface="Wingdings" charset="2"/>
              <a:buChar char=""/>
            </a:pPr>
            <a:r>
              <a:rPr lang="en-US" sz="2000" dirty="0">
                <a:latin typeface="Verdana"/>
                <a:cs typeface="Verdana"/>
              </a:rPr>
              <a:t>Your go-to person for wellness policy questions.</a:t>
            </a:r>
          </a:p>
          <a:p>
            <a:pPr marL="342900" indent="-342900" fontAlgn="base">
              <a:spcAft>
                <a:spcPts val="1800"/>
              </a:spcAft>
              <a:buClr>
                <a:srgbClr val="FF6600"/>
              </a:buClr>
              <a:buSzPct val="75000"/>
              <a:buFont typeface="Wingdings" charset="2"/>
              <a:buChar char=""/>
            </a:pPr>
            <a:r>
              <a:rPr lang="en-US" sz="2000" dirty="0">
                <a:latin typeface="Verdana"/>
                <a:cs typeface="Verdana"/>
              </a:rPr>
              <a:t>The Coordinator, </a:t>
            </a:r>
            <a:r>
              <a:rPr lang="en-US" sz="2000" b="1" dirty="0">
                <a:solidFill>
                  <a:srgbClr val="FF0080"/>
                </a:solidFill>
                <a:latin typeface="Verdana"/>
                <a:cs typeface="Verdana"/>
              </a:rPr>
              <a:t>Br. Nidal </a:t>
            </a:r>
            <a:r>
              <a:rPr lang="en-US" sz="2000" b="1" dirty="0" err="1">
                <a:solidFill>
                  <a:srgbClr val="FF0080"/>
                </a:solidFill>
                <a:latin typeface="Verdana"/>
                <a:cs typeface="Verdana"/>
              </a:rPr>
              <a:t>Abuasi</a:t>
            </a:r>
            <a:r>
              <a:rPr lang="en-US" sz="2000" b="1" dirty="0">
                <a:solidFill>
                  <a:srgbClr val="FF0080"/>
                </a:solidFill>
                <a:latin typeface="Verdana"/>
                <a:cs typeface="Verdana"/>
              </a:rPr>
              <a:t>, </a:t>
            </a:r>
            <a:r>
              <a:rPr lang="en-US" sz="2000" dirty="0">
                <a:latin typeface="Verdana"/>
                <a:cs typeface="Verdana"/>
              </a:rPr>
              <a:t>gets everyone excited and spreads the message. </a:t>
            </a:r>
          </a:p>
          <a:p>
            <a:pPr marL="342900" lvl="0" indent="-342900" fontAlgn="base">
              <a:spcAft>
                <a:spcPts val="1800"/>
              </a:spcAft>
              <a:buClr>
                <a:srgbClr val="FF6600"/>
              </a:buClr>
              <a:buSzPct val="75000"/>
              <a:buFont typeface="Wingdings" charset="2"/>
              <a:buChar char=""/>
            </a:pPr>
            <a:r>
              <a:rPr lang="en-US" sz="2000" dirty="0">
                <a:latin typeface="Verdana"/>
                <a:cs typeface="Verdana"/>
              </a:rPr>
              <a:t>Contact the Coordinator to get involved.</a:t>
            </a:r>
          </a:p>
        </p:txBody>
      </p:sp>
      <p:pic>
        <p:nvPicPr>
          <p:cNvPr id="5" name="ParentPP_slide16.eps" title="Graphic of woman representing Wellness Coordina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776" y="1510658"/>
            <a:ext cx="2443992" cy="5062554"/>
          </a:xfrm>
          <a:prstGeom prst="rect">
            <a:avLst/>
          </a:prstGeom>
        </p:spPr>
      </p:pic>
    </p:spTree>
    <p:extLst>
      <p:ext uri="{BB962C8B-B14F-4D97-AF65-F5344CB8AC3E}">
        <p14:creationId xmlns:p14="http://schemas.microsoft.com/office/powerpoint/2010/main" val="1618456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6116"/>
            <a:ext cx="8229600" cy="1143000"/>
          </a:xfrm>
        </p:spPr>
        <p:txBody>
          <a:bodyPr>
            <a:normAutofit/>
          </a:bodyPr>
          <a:lstStyle/>
          <a:p>
            <a:r>
              <a:rPr lang="en-US" sz="4000" dirty="0">
                <a:solidFill>
                  <a:schemeClr val="bg1"/>
                </a:solidFill>
              </a:rPr>
              <a:t>Pop Quiz!</a:t>
            </a:r>
          </a:p>
        </p:txBody>
      </p:sp>
      <p:sp>
        <p:nvSpPr>
          <p:cNvPr id="4" name="TextBox 3"/>
          <p:cNvSpPr txBox="1"/>
          <p:nvPr/>
        </p:nvSpPr>
        <p:spPr>
          <a:xfrm>
            <a:off x="440523" y="1567657"/>
            <a:ext cx="6666086" cy="3785652"/>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a:latin typeface="Verdana"/>
                <a:cs typeface="Verdana"/>
              </a:rPr>
              <a:t>Can we change our wellness policy? </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can I get more information about school meals or Smart Snacks? </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a:t>
            </a:r>
            <a:br>
              <a:rPr lang="en-US" sz="2000" dirty="0">
                <a:latin typeface="Verdana"/>
                <a:cs typeface="Verdana"/>
              </a:rPr>
            </a:br>
            <a:r>
              <a:rPr lang="en-US" sz="2000" dirty="0">
                <a:latin typeface="Verdana"/>
                <a:cs typeface="Verdana"/>
              </a:rPr>
              <a:t>the school wellness committee?</a:t>
            </a:r>
          </a:p>
          <a:p>
            <a:pPr marL="457200" lvl="0" indent="-457200" fontAlgn="base">
              <a:spcAft>
                <a:spcPts val="1800"/>
              </a:spcAft>
              <a:buClr>
                <a:srgbClr val="FF6600"/>
              </a:buClr>
              <a:buSzPct val="100000"/>
              <a:buFont typeface="+mj-lt"/>
              <a:buAutoNum type="arabicPeriod"/>
            </a:pPr>
            <a:r>
              <a:rPr lang="en-US" sz="2000" dirty="0">
                <a:latin typeface="Verdana"/>
                <a:cs typeface="Verdana"/>
              </a:rPr>
              <a:t>Who do I contact about adding </a:t>
            </a:r>
            <a:br>
              <a:rPr lang="en-US" sz="2000" dirty="0">
                <a:latin typeface="Verdana"/>
                <a:cs typeface="Verdana"/>
              </a:rPr>
            </a:br>
            <a:r>
              <a:rPr lang="en-US" sz="2000" dirty="0">
                <a:latin typeface="Verdana"/>
                <a:cs typeface="Verdana"/>
              </a:rPr>
              <a:t>nutrition education or promotion </a:t>
            </a:r>
            <a:br>
              <a:rPr lang="en-US" sz="2000" dirty="0">
                <a:latin typeface="Verdana"/>
                <a:cs typeface="Verdana"/>
              </a:rPr>
            </a:br>
            <a:r>
              <a:rPr lang="en-US" sz="2000" dirty="0">
                <a:latin typeface="Verdana"/>
                <a:cs typeface="Verdana"/>
              </a:rPr>
              <a:t>into my classroom?</a:t>
            </a:r>
          </a:p>
        </p:txBody>
      </p:sp>
      <p:pic>
        <p:nvPicPr>
          <p:cNvPr id="7" name="ParentPP_slide18.eps" title="Graphic of blackboard with questionmar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240" y="3895118"/>
            <a:ext cx="3616737" cy="2699818"/>
          </a:xfrm>
          <a:prstGeom prst="rect">
            <a:avLst/>
          </a:prstGeom>
        </p:spPr>
      </p:pic>
    </p:spTree>
    <p:extLst>
      <p:ext uri="{BB962C8B-B14F-4D97-AF65-F5344CB8AC3E}">
        <p14:creationId xmlns:p14="http://schemas.microsoft.com/office/powerpoint/2010/main" val="702894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6715"/>
            <a:ext cx="8229600" cy="1143000"/>
          </a:xfrm>
        </p:spPr>
        <p:txBody>
          <a:bodyPr/>
          <a:lstStyle/>
          <a:p>
            <a:r>
              <a:rPr lang="en-US" sz="4000" dirty="0">
                <a:solidFill>
                  <a:schemeClr val="bg1"/>
                </a:solidFill>
              </a:rPr>
              <a:t>Answers</a:t>
            </a:r>
          </a:p>
        </p:txBody>
      </p:sp>
      <p:sp>
        <p:nvSpPr>
          <p:cNvPr id="5" name="TextBox 4"/>
          <p:cNvSpPr txBox="1"/>
          <p:nvPr/>
        </p:nvSpPr>
        <p:spPr>
          <a:xfrm>
            <a:off x="802640" y="1659097"/>
            <a:ext cx="7711440" cy="4401205"/>
          </a:xfrm>
          <a:prstGeom prst="rect">
            <a:avLst/>
          </a:prstGeom>
          <a:noFill/>
        </p:spPr>
        <p:txBody>
          <a:bodyPr wrap="square" rtlCol="0">
            <a:spAutoFit/>
          </a:bodyPr>
          <a:lstStyle/>
          <a:p>
            <a:pPr marL="457200" lvl="0" indent="-457200" fontAlgn="base">
              <a:spcAft>
                <a:spcPts val="1800"/>
              </a:spcAft>
              <a:buClr>
                <a:srgbClr val="FF6600"/>
              </a:buClr>
              <a:buSzPct val="100000"/>
              <a:buFont typeface="+mj-lt"/>
              <a:buAutoNum type="arabicPeriod"/>
            </a:pPr>
            <a:r>
              <a:rPr lang="en-US" sz="2000" dirty="0">
                <a:latin typeface="Verdana"/>
                <a:cs typeface="Verdana"/>
              </a:rPr>
              <a:t>Can we change our wellness policy? </a:t>
            </a:r>
            <a:r>
              <a:rPr lang="en-US" sz="2000" b="1" dirty="0">
                <a:solidFill>
                  <a:srgbClr val="FF6600"/>
                </a:solidFill>
                <a:latin typeface="Verdana"/>
                <a:cs typeface="Verdana"/>
              </a:rPr>
              <a:t>Yes</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can I get more information about school meals or Smart Snacks? </a:t>
            </a:r>
            <a:r>
              <a:rPr lang="en-US" sz="2000" b="1" dirty="0">
                <a:solidFill>
                  <a:srgbClr val="FF6600"/>
                </a:solidFill>
                <a:latin typeface="Verdana"/>
                <a:cs typeface="Verdana"/>
              </a:rPr>
              <a:t>Contact our School Nutrition Director and check out the USDA Team Nutrition Guide to Smart Snacks</a:t>
            </a:r>
          </a:p>
          <a:p>
            <a:pPr marL="457200" lvl="0" indent="-457200" fontAlgn="base">
              <a:spcAft>
                <a:spcPts val="1800"/>
              </a:spcAft>
              <a:buClr>
                <a:srgbClr val="FF6600"/>
              </a:buClr>
              <a:buSzPct val="100000"/>
              <a:buFont typeface="+mj-lt"/>
              <a:buAutoNum type="arabicPeriod"/>
            </a:pPr>
            <a:r>
              <a:rPr lang="en-US" sz="2000" dirty="0">
                <a:latin typeface="Verdana"/>
                <a:cs typeface="Verdana"/>
              </a:rPr>
              <a:t>How often is the wellness policy updated? </a:t>
            </a:r>
            <a:br>
              <a:rPr lang="en-US" sz="2000" dirty="0">
                <a:latin typeface="Verdana"/>
                <a:cs typeface="Verdana"/>
              </a:rPr>
            </a:br>
            <a:r>
              <a:rPr lang="en-US" sz="2000" b="1" dirty="0">
                <a:solidFill>
                  <a:srgbClr val="FF6600"/>
                </a:solidFill>
                <a:latin typeface="Verdana"/>
                <a:cs typeface="Verdana"/>
              </a:rPr>
              <a:t>Every 3 years</a:t>
            </a:r>
          </a:p>
          <a:p>
            <a:pPr marL="457200" lvl="0" indent="-457200" fontAlgn="base">
              <a:spcAft>
                <a:spcPts val="1800"/>
              </a:spcAft>
              <a:buClr>
                <a:srgbClr val="FF6600"/>
              </a:buClr>
              <a:buSzPct val="100000"/>
              <a:buFont typeface="+mj-lt"/>
              <a:buAutoNum type="arabicPeriod"/>
            </a:pPr>
            <a:r>
              <a:rPr lang="en-US" sz="2000" dirty="0">
                <a:latin typeface="Verdana"/>
                <a:cs typeface="Verdana"/>
              </a:rPr>
              <a:t>Are students involved on the school wellness committee?</a:t>
            </a:r>
            <a:r>
              <a:rPr lang="en-US" sz="2000" b="1" dirty="0">
                <a:solidFill>
                  <a:srgbClr val="FF6600"/>
                </a:solidFill>
                <a:latin typeface="Verdana"/>
                <a:cs typeface="Verdana"/>
              </a:rPr>
              <a:t> Not yet</a:t>
            </a:r>
          </a:p>
          <a:p>
            <a:pPr marL="457200" lvl="0" indent="-457200" fontAlgn="base">
              <a:spcAft>
                <a:spcPts val="1800"/>
              </a:spcAft>
              <a:buClr>
                <a:srgbClr val="FF6600"/>
              </a:buClr>
              <a:buSzPct val="100000"/>
              <a:buFont typeface="+mj-lt"/>
              <a:buAutoNum type="arabicPeriod"/>
            </a:pPr>
            <a:r>
              <a:rPr lang="en-US" sz="2000" dirty="0">
                <a:latin typeface="Verdana"/>
                <a:cs typeface="Verdana"/>
              </a:rPr>
              <a:t>Who do I contact about adding nutrition education or promotion into my classroom? </a:t>
            </a:r>
            <a:r>
              <a:rPr lang="en-US" sz="2000" b="1" dirty="0">
                <a:solidFill>
                  <a:srgbClr val="FF6600"/>
                </a:solidFill>
                <a:latin typeface="Verdana"/>
                <a:cs typeface="Verdana"/>
              </a:rPr>
              <a:t>IAD Office</a:t>
            </a:r>
          </a:p>
        </p:txBody>
      </p:sp>
    </p:spTree>
    <p:extLst>
      <p:ext uri="{BB962C8B-B14F-4D97-AF65-F5344CB8AC3E}">
        <p14:creationId xmlns:p14="http://schemas.microsoft.com/office/powerpoint/2010/main" val="983202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6712"/>
            <a:ext cx="8229600" cy="1143000"/>
          </a:xfrm>
        </p:spPr>
        <p:txBody>
          <a:bodyPr>
            <a:normAutofit/>
          </a:bodyPr>
          <a:lstStyle/>
          <a:p>
            <a:r>
              <a:rPr lang="en-US" sz="4000" dirty="0">
                <a:solidFill>
                  <a:schemeClr val="bg1"/>
                </a:solidFill>
              </a:rPr>
              <a:t>Thank you</a:t>
            </a:r>
          </a:p>
        </p:txBody>
      </p:sp>
      <p:sp>
        <p:nvSpPr>
          <p:cNvPr id="4" name="TextBox 3"/>
          <p:cNvSpPr txBox="1"/>
          <p:nvPr/>
        </p:nvSpPr>
        <p:spPr>
          <a:xfrm>
            <a:off x="1463040" y="1489394"/>
            <a:ext cx="6217920" cy="707886"/>
          </a:xfrm>
          <a:prstGeom prst="rect">
            <a:avLst/>
          </a:prstGeom>
          <a:noFill/>
        </p:spPr>
        <p:txBody>
          <a:bodyPr wrap="square" rtlCol="0">
            <a:spAutoFit/>
          </a:bodyPr>
          <a:lstStyle/>
          <a:p>
            <a:pPr lvl="0" algn="ctr" fontAlgn="base">
              <a:spcAft>
                <a:spcPts val="1800"/>
              </a:spcAft>
              <a:buClr>
                <a:srgbClr val="FF6600"/>
              </a:buClr>
              <a:buSzPct val="75000"/>
            </a:pPr>
            <a:r>
              <a:rPr lang="en-US" sz="2000" dirty="0">
                <a:latin typeface="Verdana"/>
                <a:cs typeface="Verdana"/>
              </a:rPr>
              <a:t>Thank you for your time and commitment </a:t>
            </a:r>
            <a:br>
              <a:rPr lang="en-US" sz="2000" dirty="0">
                <a:latin typeface="Verdana"/>
                <a:cs typeface="Verdana"/>
              </a:rPr>
            </a:br>
            <a:r>
              <a:rPr lang="en-US" sz="2000" dirty="0">
                <a:latin typeface="Verdana"/>
                <a:cs typeface="Verdana"/>
              </a:rPr>
              <a:t>to wellness in our school!</a:t>
            </a:r>
          </a:p>
        </p:txBody>
      </p:sp>
      <p:pic>
        <p:nvPicPr>
          <p:cNvPr id="7" name="ParentPP_slide20.eps" title="Graphic of school officials with kids titled Be A SChool Wellness Champ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9144000" cy="4445000"/>
          </a:xfrm>
          <a:prstGeom prst="rect">
            <a:avLst/>
          </a:prstGeom>
        </p:spPr>
      </p:pic>
    </p:spTree>
    <p:extLst>
      <p:ext uri="{BB962C8B-B14F-4D97-AF65-F5344CB8AC3E}">
        <p14:creationId xmlns:p14="http://schemas.microsoft.com/office/powerpoint/2010/main" val="381258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69543"/>
            <a:ext cx="9144000" cy="1143000"/>
          </a:xfrm>
        </p:spPr>
        <p:txBody>
          <a:bodyPr>
            <a:noAutofit/>
          </a:bodyPr>
          <a:lstStyle/>
          <a:p>
            <a:r>
              <a:rPr lang="en-US" sz="6000" baseline="30000" dirty="0">
                <a:solidFill>
                  <a:schemeClr val="bg1"/>
                </a:solidFill>
              </a:rPr>
              <a:t>Helping Kids Learn, Grow, and Be Healthy</a:t>
            </a:r>
            <a:br>
              <a:rPr lang="en-US" sz="6000" baseline="30000" dirty="0">
                <a:solidFill>
                  <a:schemeClr val="bg1"/>
                </a:solidFill>
              </a:rPr>
            </a:br>
            <a:endParaRPr lang="en-US" sz="6000" dirty="0"/>
          </a:p>
        </p:txBody>
      </p:sp>
      <p:sp>
        <p:nvSpPr>
          <p:cNvPr id="6" name="TextBox 5"/>
          <p:cNvSpPr txBox="1"/>
          <p:nvPr/>
        </p:nvSpPr>
        <p:spPr>
          <a:xfrm>
            <a:off x="599441" y="1537177"/>
            <a:ext cx="7955280" cy="4093428"/>
          </a:xfrm>
          <a:prstGeom prst="rect">
            <a:avLst/>
          </a:prstGeom>
          <a:noFill/>
        </p:spPr>
        <p:txBody>
          <a:bodyPr wrap="square" rtlCol="0">
            <a:spAutoFit/>
          </a:bodyPr>
          <a:lstStyle/>
          <a:p>
            <a:pPr marL="285750" lvl="0" indent="-285750" fontAlgn="base">
              <a:spcAft>
                <a:spcPts val="1200"/>
              </a:spcAft>
              <a:buClr>
                <a:srgbClr val="FF6600"/>
              </a:buClr>
              <a:buFont typeface="Wingdings" charset="2"/>
              <a:buChar char=""/>
            </a:pPr>
            <a:r>
              <a:rPr lang="en-US" sz="2000" dirty="0">
                <a:latin typeface="Verdana"/>
                <a:cs typeface="Verdana"/>
              </a:rPr>
              <a:t>Together, parents, school staff, and students can create a healthy school nutrition environment </a:t>
            </a:r>
          </a:p>
          <a:p>
            <a:pPr marL="285750" lvl="0" indent="-285750" fontAlgn="base">
              <a:spcAft>
                <a:spcPts val="1200"/>
              </a:spcAft>
              <a:buClr>
                <a:srgbClr val="FF6600"/>
              </a:buClr>
              <a:buFont typeface="Wingdings" charset="2"/>
              <a:buChar char=""/>
            </a:pPr>
            <a:r>
              <a:rPr lang="en-US" sz="2000" dirty="0">
                <a:latin typeface="Verdana"/>
                <a:cs typeface="Verdana"/>
              </a:rPr>
              <a:t>Better health = better learners</a:t>
            </a:r>
          </a:p>
          <a:p>
            <a:pPr marL="285750" lvl="0" indent="-285750" fontAlgn="base">
              <a:spcAft>
                <a:spcPts val="1200"/>
              </a:spcAft>
              <a:buClr>
                <a:srgbClr val="FF6600"/>
              </a:buClr>
              <a:buFont typeface="Wingdings" charset="2"/>
              <a:buChar char=""/>
            </a:pPr>
            <a:r>
              <a:rPr lang="en-US" sz="2000" dirty="0">
                <a:latin typeface="Verdana"/>
                <a:cs typeface="Verdana"/>
              </a:rPr>
              <a:t>Kids with healthier eating patterns and enough physical activity tend to:</a:t>
            </a:r>
          </a:p>
          <a:p>
            <a:pPr marL="557784" lvl="0" indent="-285750" fontAlgn="base">
              <a:spcAft>
                <a:spcPts val="1200"/>
              </a:spcAft>
              <a:buClr>
                <a:srgbClr val="61AA69"/>
              </a:buClr>
              <a:buFont typeface="Wingdings" charset="2"/>
              <a:buChar char=""/>
            </a:pPr>
            <a:r>
              <a:rPr lang="en-US" sz="2000" dirty="0">
                <a:latin typeface="Verdana"/>
                <a:cs typeface="Verdana"/>
              </a:rPr>
              <a:t>Have better grades </a:t>
            </a:r>
          </a:p>
          <a:p>
            <a:pPr marL="557784" indent="-285750" fontAlgn="base">
              <a:spcAft>
                <a:spcPts val="1200"/>
              </a:spcAft>
              <a:buClr>
                <a:srgbClr val="61AA69"/>
              </a:buClr>
              <a:buFont typeface="Wingdings" charset="2"/>
              <a:buChar char=""/>
            </a:pPr>
            <a:r>
              <a:rPr lang="en-US" sz="2000" dirty="0">
                <a:latin typeface="Verdana"/>
                <a:cs typeface="Verdana"/>
              </a:rPr>
              <a:t>Remember what was </a:t>
            </a:r>
            <a:br>
              <a:rPr lang="en-US" sz="2000" dirty="0">
                <a:latin typeface="Verdana"/>
                <a:cs typeface="Verdana"/>
              </a:rPr>
            </a:br>
            <a:r>
              <a:rPr lang="en-US" sz="2000" dirty="0">
                <a:latin typeface="Verdana"/>
                <a:cs typeface="Verdana"/>
              </a:rPr>
              <a:t>taught in class</a:t>
            </a:r>
          </a:p>
          <a:p>
            <a:pPr marL="557784" indent="-285750" fontAlgn="base">
              <a:spcAft>
                <a:spcPts val="1200"/>
              </a:spcAft>
              <a:buClr>
                <a:srgbClr val="61AA69"/>
              </a:buClr>
              <a:buFont typeface="Wingdings" charset="2"/>
              <a:buChar char=""/>
            </a:pPr>
            <a:r>
              <a:rPr lang="en-US" sz="2000" dirty="0">
                <a:latin typeface="Verdana"/>
                <a:cs typeface="Verdana"/>
              </a:rPr>
              <a:t>Behave better in class</a:t>
            </a:r>
          </a:p>
          <a:p>
            <a:pPr marL="557784" indent="-285750" fontAlgn="base">
              <a:spcAft>
                <a:spcPts val="1200"/>
              </a:spcAft>
              <a:buClr>
                <a:srgbClr val="61AA69"/>
              </a:buClr>
              <a:buFont typeface="Wingdings" charset="2"/>
              <a:buChar char=""/>
            </a:pPr>
            <a:r>
              <a:rPr lang="en-US" sz="2000" dirty="0">
                <a:latin typeface="Verdana"/>
                <a:cs typeface="Verdana"/>
              </a:rPr>
              <a:t>Miss less school time </a:t>
            </a:r>
          </a:p>
        </p:txBody>
      </p:sp>
      <p:pic>
        <p:nvPicPr>
          <p:cNvPr id="13" name="Picture 12" title="Graphic with Title Better Health - Better Lear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343" y="3309697"/>
            <a:ext cx="3715611" cy="3471333"/>
          </a:xfrm>
          <a:prstGeom prst="rect">
            <a:avLst/>
          </a:prstGeom>
        </p:spPr>
      </p:pic>
    </p:spTree>
    <p:extLst>
      <p:ext uri="{BB962C8B-B14F-4D97-AF65-F5344CB8AC3E}">
        <p14:creationId xmlns:p14="http://schemas.microsoft.com/office/powerpoint/2010/main" val="11002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1385" y="676609"/>
            <a:ext cx="8229600" cy="1143000"/>
          </a:xfrm>
        </p:spPr>
        <p:txBody>
          <a:bodyPr>
            <a:noAutofit/>
          </a:bodyPr>
          <a:lstStyle/>
          <a:p>
            <a:r>
              <a:rPr lang="en-US" sz="6000" baseline="30000" dirty="0">
                <a:solidFill>
                  <a:schemeClr val="bg1"/>
                </a:solidFill>
              </a:rPr>
              <a:t>Creating a Healthy School Environment</a:t>
            </a:r>
            <a:br>
              <a:rPr lang="en-US" sz="6000" baseline="30000" dirty="0">
                <a:solidFill>
                  <a:schemeClr val="bg1"/>
                </a:solidFill>
              </a:rPr>
            </a:br>
            <a:endParaRPr lang="en-US" sz="6000" dirty="0"/>
          </a:p>
        </p:txBody>
      </p:sp>
      <p:sp>
        <p:nvSpPr>
          <p:cNvPr id="31" name="TextBox 30"/>
          <p:cNvSpPr txBox="1"/>
          <p:nvPr/>
        </p:nvSpPr>
        <p:spPr>
          <a:xfrm>
            <a:off x="0" y="1425417"/>
            <a:ext cx="9144000" cy="784830"/>
          </a:xfrm>
          <a:prstGeom prst="rect">
            <a:avLst/>
          </a:prstGeom>
          <a:noFill/>
        </p:spPr>
        <p:txBody>
          <a:bodyPr wrap="square" rtlCol="0">
            <a:spAutoFit/>
          </a:bodyPr>
          <a:lstStyle/>
          <a:p>
            <a:pPr lvl="0" algn="ctr" fontAlgn="base">
              <a:spcAft>
                <a:spcPts val="600"/>
              </a:spcAft>
              <a:buClr>
                <a:srgbClr val="FF6600"/>
              </a:buClr>
            </a:pPr>
            <a:r>
              <a:rPr lang="en-US" sz="2000" dirty="0">
                <a:latin typeface="Verdana"/>
                <a:cs typeface="Verdana"/>
              </a:rPr>
              <a:t>A wellness policy helps create a healthy school environment. </a:t>
            </a:r>
          </a:p>
          <a:p>
            <a:pPr lvl="0" algn="ctr" fontAlgn="base">
              <a:spcAft>
                <a:spcPts val="600"/>
              </a:spcAft>
              <a:buClr>
                <a:srgbClr val="FF6600"/>
              </a:buClr>
            </a:pPr>
            <a:r>
              <a:rPr lang="en-US" sz="2000" dirty="0">
                <a:latin typeface="Verdana"/>
                <a:cs typeface="Verdana"/>
              </a:rPr>
              <a:t>Our wellness policy talks about:</a:t>
            </a:r>
          </a:p>
        </p:txBody>
      </p:sp>
      <p:pic>
        <p:nvPicPr>
          <p:cNvPr id="35" name="Picture 34" title="Graphic of girl in athletic he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 y="2925958"/>
            <a:ext cx="1038100" cy="2041207"/>
          </a:xfrm>
          <a:prstGeom prst="rect">
            <a:avLst/>
          </a:prstGeom>
        </p:spPr>
      </p:pic>
      <p:pic>
        <p:nvPicPr>
          <p:cNvPr id="38" name="Picture 37" title="Easle with sign: Taste Test Today!"/>
          <p:cNvPicPr>
            <a:picLocks noChangeAspect="1"/>
          </p:cNvPicPr>
          <p:nvPr/>
        </p:nvPicPr>
        <p:blipFill>
          <a:blip r:embed="rId4"/>
          <a:stretch>
            <a:fillRect/>
          </a:stretch>
        </p:blipFill>
        <p:spPr>
          <a:xfrm>
            <a:off x="60435" y="5368380"/>
            <a:ext cx="992916" cy="1459736"/>
          </a:xfrm>
          <a:prstGeom prst="rect">
            <a:avLst/>
          </a:prstGeom>
        </p:spPr>
      </p:pic>
      <p:sp>
        <p:nvSpPr>
          <p:cNvPr id="22" name="Rectangle 21"/>
          <p:cNvSpPr/>
          <p:nvPr/>
        </p:nvSpPr>
        <p:spPr>
          <a:xfrm>
            <a:off x="944880" y="2732038"/>
            <a:ext cx="2902473" cy="3554819"/>
          </a:xfrm>
          <a:prstGeom prst="rect">
            <a:avLst/>
          </a:prstGeom>
        </p:spPr>
        <p:txBody>
          <a:bodyPr wrap="square" numCol="1">
            <a:spAutoFit/>
          </a:bodyPr>
          <a:lstStyle/>
          <a:p>
            <a:pPr marL="285750" indent="-285750">
              <a:spcAft>
                <a:spcPts val="5400"/>
              </a:spcAft>
              <a:buClr>
                <a:srgbClr val="FF6600"/>
              </a:buClr>
              <a:buSzPct val="95000"/>
              <a:buFont typeface="Wingdings" charset="2"/>
              <a:buChar char=""/>
            </a:pPr>
            <a:r>
              <a:rPr lang="en-US" dirty="0">
                <a:latin typeface="Verdana"/>
                <a:cs typeface="Verdana"/>
              </a:rPr>
              <a:t>Nutrition education</a:t>
            </a:r>
          </a:p>
          <a:p>
            <a:pPr marL="285750" indent="-285750">
              <a:spcAft>
                <a:spcPts val="5400"/>
              </a:spcAft>
              <a:buClr>
                <a:srgbClr val="FF6600"/>
              </a:buClr>
              <a:buSzPct val="95000"/>
              <a:buFont typeface="Wingdings" charset="2"/>
              <a:buChar char=""/>
            </a:pPr>
            <a:r>
              <a:rPr lang="en-US" dirty="0">
                <a:latin typeface="Verdana"/>
                <a:cs typeface="Verdana"/>
              </a:rPr>
              <a:t>Physical activity</a:t>
            </a:r>
          </a:p>
          <a:p>
            <a:pPr marL="285750" indent="-285750">
              <a:spcAft>
                <a:spcPts val="5400"/>
              </a:spcAft>
              <a:buClr>
                <a:srgbClr val="FF6600"/>
              </a:buClr>
              <a:buSzPct val="95000"/>
              <a:buFont typeface="Wingdings" charset="2"/>
              <a:buChar char=""/>
            </a:pPr>
            <a:r>
              <a:rPr lang="en-US" dirty="0">
                <a:latin typeface="Verdana"/>
                <a:cs typeface="Verdana"/>
              </a:rPr>
              <a:t>Foods and drinks sold to students</a:t>
            </a:r>
          </a:p>
          <a:p>
            <a:pPr marL="285750" indent="-285750">
              <a:spcAft>
                <a:spcPts val="5400"/>
              </a:spcAft>
              <a:buClr>
                <a:srgbClr val="FF6600"/>
              </a:buClr>
              <a:buSzPct val="95000"/>
              <a:buFont typeface="Wingdings" charset="2"/>
              <a:buChar char=""/>
            </a:pPr>
            <a:r>
              <a:rPr lang="en-US" dirty="0">
                <a:latin typeface="Verdana"/>
                <a:cs typeface="Verdana"/>
              </a:rPr>
              <a:t>Nutrition promotion</a:t>
            </a:r>
          </a:p>
        </p:txBody>
      </p:sp>
      <p:pic>
        <p:nvPicPr>
          <p:cNvPr id="23" name="Picture 22" title="Graphic of Books"/>
          <p:cNvPicPr>
            <a:picLocks noChangeAspect="1"/>
          </p:cNvPicPr>
          <p:nvPr/>
        </p:nvPicPr>
        <p:blipFill>
          <a:blip r:embed="rId5"/>
          <a:stretch>
            <a:fillRect/>
          </a:stretch>
        </p:blipFill>
        <p:spPr>
          <a:xfrm>
            <a:off x="3492501" y="2298701"/>
            <a:ext cx="1094428" cy="1152711"/>
          </a:xfrm>
          <a:prstGeom prst="rect">
            <a:avLst/>
          </a:prstGeom>
        </p:spPr>
      </p:pic>
      <p:pic>
        <p:nvPicPr>
          <p:cNvPr id="36" name="Picture 35" title="Vending maching with healthy snacks and drink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6443" y="4046438"/>
            <a:ext cx="1004594" cy="1705915"/>
          </a:xfrm>
          <a:prstGeom prst="rect">
            <a:avLst/>
          </a:prstGeom>
        </p:spPr>
      </p:pic>
      <p:sp>
        <p:nvSpPr>
          <p:cNvPr id="21" name="Rectangle 20"/>
          <p:cNvSpPr/>
          <p:nvPr/>
        </p:nvSpPr>
        <p:spPr>
          <a:xfrm>
            <a:off x="4586929" y="2732038"/>
            <a:ext cx="3728720" cy="3108544"/>
          </a:xfrm>
          <a:prstGeom prst="rect">
            <a:avLst/>
          </a:prstGeom>
        </p:spPr>
        <p:txBody>
          <a:bodyPr wrap="square" numCol="1">
            <a:spAutoFit/>
          </a:bodyPr>
          <a:lstStyle/>
          <a:p>
            <a:pPr marL="285750" indent="-285750">
              <a:spcAft>
                <a:spcPts val="4200"/>
              </a:spcAft>
              <a:buClr>
                <a:srgbClr val="FF6600"/>
              </a:buClr>
              <a:buSzPct val="95000"/>
              <a:buFont typeface="Wingdings" charset="2"/>
              <a:buChar char=""/>
            </a:pPr>
            <a:r>
              <a:rPr lang="en-US" dirty="0">
                <a:latin typeface="Verdana"/>
                <a:cs typeface="Verdana"/>
              </a:rPr>
              <a:t>Food and beverages, </a:t>
            </a:r>
            <a:br>
              <a:rPr lang="en-US" dirty="0">
                <a:latin typeface="Verdana"/>
                <a:cs typeface="Verdana"/>
              </a:rPr>
            </a:br>
            <a:r>
              <a:rPr lang="en-US" dirty="0">
                <a:latin typeface="Verdana"/>
                <a:cs typeface="Verdana"/>
              </a:rPr>
              <a:t>not sold, but provided </a:t>
            </a:r>
            <a:br>
              <a:rPr lang="en-US" dirty="0">
                <a:latin typeface="Verdana"/>
                <a:cs typeface="Verdana"/>
              </a:rPr>
            </a:br>
            <a:r>
              <a:rPr lang="en-US" dirty="0">
                <a:latin typeface="Verdana"/>
                <a:cs typeface="Verdana"/>
              </a:rPr>
              <a:t>to students </a:t>
            </a:r>
          </a:p>
          <a:p>
            <a:pPr marL="285750" indent="-285750">
              <a:spcAft>
                <a:spcPts val="4200"/>
              </a:spcAft>
              <a:buClr>
                <a:srgbClr val="FF6600"/>
              </a:buClr>
              <a:buSzPct val="95000"/>
              <a:buFont typeface="Wingdings" charset="2"/>
              <a:buChar char=""/>
            </a:pPr>
            <a:r>
              <a:rPr lang="en-US" dirty="0">
                <a:latin typeface="Verdana"/>
                <a:cs typeface="Verdana"/>
              </a:rPr>
              <a:t>Food and beverage </a:t>
            </a:r>
            <a:br>
              <a:rPr lang="en-US" dirty="0">
                <a:latin typeface="Verdana"/>
                <a:cs typeface="Verdana"/>
              </a:rPr>
            </a:br>
            <a:r>
              <a:rPr lang="en-US" dirty="0">
                <a:latin typeface="Verdana"/>
                <a:cs typeface="Verdana"/>
              </a:rPr>
              <a:t>marketing</a:t>
            </a:r>
          </a:p>
          <a:p>
            <a:pPr marL="285750" indent="-285750">
              <a:spcAft>
                <a:spcPts val="4200"/>
              </a:spcAft>
              <a:buClr>
                <a:srgbClr val="FF6600"/>
              </a:buClr>
              <a:buSzPct val="95000"/>
              <a:buFont typeface="Wingdings" charset="2"/>
              <a:buChar char=""/>
            </a:pPr>
            <a:r>
              <a:rPr lang="en-US" dirty="0">
                <a:latin typeface="Verdana"/>
                <a:cs typeface="Verdana"/>
              </a:rPr>
              <a:t>Informing the community, leadership, and more</a:t>
            </a:r>
          </a:p>
        </p:txBody>
      </p:sp>
      <p:pic>
        <p:nvPicPr>
          <p:cNvPr id="37" name="Picture 36" title="Graphic of Class Party sig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4098" y="2436375"/>
            <a:ext cx="919608" cy="1217629"/>
          </a:xfrm>
          <a:prstGeom prst="rect">
            <a:avLst/>
          </a:prstGeom>
        </p:spPr>
      </p:pic>
      <p:pic>
        <p:nvPicPr>
          <p:cNvPr id="34" name="Picture 33" title="Graphic of question mark and exclamation point."/>
          <p:cNvPicPr>
            <a:picLocks noChangeAspect="1"/>
          </p:cNvPicPr>
          <p:nvPr/>
        </p:nvPicPr>
        <p:blipFill>
          <a:blip r:embed="rId8"/>
          <a:stretch>
            <a:fillRect/>
          </a:stretch>
        </p:blipFill>
        <p:spPr>
          <a:xfrm>
            <a:off x="6735526" y="5638529"/>
            <a:ext cx="2190376" cy="1054855"/>
          </a:xfrm>
          <a:prstGeom prst="rect">
            <a:avLst/>
          </a:prstGeom>
        </p:spPr>
      </p:pic>
    </p:spTree>
    <p:extLst>
      <p:ext uri="{BB962C8B-B14F-4D97-AF65-F5344CB8AC3E}">
        <p14:creationId xmlns:p14="http://schemas.microsoft.com/office/powerpoint/2010/main" val="371476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 name="Title 4"/>
          <p:cNvSpPr>
            <a:spLocks noGrp="1"/>
          </p:cNvSpPr>
          <p:nvPr>
            <p:ph type="title"/>
          </p:nvPr>
        </p:nvSpPr>
        <p:spPr>
          <a:xfrm>
            <a:off x="457199" y="-6268"/>
            <a:ext cx="8229600" cy="1143000"/>
          </a:xfrm>
        </p:spPr>
        <p:txBody>
          <a:bodyPr>
            <a:normAutofit/>
          </a:bodyPr>
          <a:lstStyle/>
          <a:p>
            <a:r>
              <a:rPr lang="en-US" sz="4000" dirty="0">
                <a:solidFill>
                  <a:schemeClr val="bg1"/>
                </a:solidFill>
              </a:rPr>
              <a:t>Making It a Team Effort</a:t>
            </a:r>
          </a:p>
        </p:txBody>
      </p:sp>
      <p:sp>
        <p:nvSpPr>
          <p:cNvPr id="4" name="TextBox 3"/>
          <p:cNvSpPr txBox="1"/>
          <p:nvPr/>
        </p:nvSpPr>
        <p:spPr>
          <a:xfrm>
            <a:off x="0" y="1476217"/>
            <a:ext cx="9144000" cy="784830"/>
          </a:xfrm>
          <a:prstGeom prst="rect">
            <a:avLst/>
          </a:prstGeom>
          <a:noFill/>
        </p:spPr>
        <p:txBody>
          <a:bodyPr wrap="square" rtlCol="0">
            <a:spAutoFit/>
          </a:bodyPr>
          <a:lstStyle/>
          <a:p>
            <a:pPr algn="ctr" fontAlgn="base">
              <a:spcAft>
                <a:spcPts val="600"/>
              </a:spcAft>
              <a:buClr>
                <a:srgbClr val="FF6600"/>
              </a:buClr>
            </a:pPr>
            <a:r>
              <a:rPr lang="en-US" sz="2000" dirty="0">
                <a:latin typeface="Verdana"/>
                <a:cs typeface="Verdana"/>
              </a:rPr>
              <a:t>We all have a hand in supporting our student’s health. </a:t>
            </a:r>
          </a:p>
          <a:p>
            <a:pPr algn="ctr" fontAlgn="base">
              <a:spcAft>
                <a:spcPts val="600"/>
              </a:spcAft>
              <a:buClr>
                <a:srgbClr val="FF6600"/>
              </a:buClr>
            </a:pPr>
            <a:r>
              <a:rPr lang="en-US" sz="2000" b="1" dirty="0">
                <a:latin typeface="Verdana"/>
                <a:cs typeface="Verdana"/>
              </a:rPr>
              <a:t>Let Your Voice Be Heard!</a:t>
            </a:r>
            <a:r>
              <a:rPr lang="en-US" sz="2000" dirty="0">
                <a:latin typeface="Verdana"/>
                <a:cs typeface="Verdana"/>
              </a:rPr>
              <a:t> </a:t>
            </a:r>
          </a:p>
        </p:txBody>
      </p:sp>
      <p:pic>
        <p:nvPicPr>
          <p:cNvPr id="6" name="Picture 5" descr="PE Teachers, &#10;Parents, &#10;Principals, &#10;School Nutrition Services, &#10;School Nurses, &#10;School Counselors, &#10;Students, &#10;School Board, &#10;Comunity Leaders " title="List of people that make up the team that support student health"/>
          <p:cNvPicPr>
            <a:picLocks noChangeAspect="1"/>
          </p:cNvPicPr>
          <p:nvPr/>
        </p:nvPicPr>
        <p:blipFill>
          <a:blip r:embed="rId3"/>
          <a:stretch>
            <a:fillRect/>
          </a:stretch>
        </p:blipFill>
        <p:spPr>
          <a:xfrm>
            <a:off x="0" y="2605887"/>
            <a:ext cx="9144000" cy="3063240"/>
          </a:xfrm>
          <a:prstGeom prst="rect">
            <a:avLst/>
          </a:prstGeom>
        </p:spPr>
      </p:pic>
    </p:spTree>
    <p:extLst>
      <p:ext uri="{BB962C8B-B14F-4D97-AF65-F5344CB8AC3E}">
        <p14:creationId xmlns:p14="http://schemas.microsoft.com/office/powerpoint/2010/main" val="1569473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457200" y="0"/>
            <a:ext cx="8229600" cy="1143000"/>
          </a:xfrm>
        </p:spPr>
        <p:txBody>
          <a:bodyPr>
            <a:normAutofit/>
          </a:bodyPr>
          <a:lstStyle/>
          <a:p>
            <a:r>
              <a:rPr lang="en-US" sz="4000" dirty="0">
                <a:solidFill>
                  <a:schemeClr val="bg1"/>
                </a:solidFill>
              </a:rPr>
              <a:t>PTO Committee</a:t>
            </a:r>
          </a:p>
        </p:txBody>
      </p:sp>
      <p:sp>
        <p:nvSpPr>
          <p:cNvPr id="4" name="TextBox 3"/>
          <p:cNvSpPr txBox="1"/>
          <p:nvPr/>
        </p:nvSpPr>
        <p:spPr>
          <a:xfrm>
            <a:off x="188889" y="1414196"/>
            <a:ext cx="8784026" cy="1169551"/>
          </a:xfrm>
          <a:prstGeom prst="rect">
            <a:avLst/>
          </a:prstGeom>
          <a:noFill/>
        </p:spPr>
        <p:txBody>
          <a:bodyPr wrap="square" rtlCol="0">
            <a:spAutoFit/>
          </a:bodyPr>
          <a:lstStyle/>
          <a:p>
            <a:pPr marL="342900" lvl="0" indent="-342900" fontAlgn="base">
              <a:spcAft>
                <a:spcPts val="1200"/>
              </a:spcAft>
              <a:buClr>
                <a:srgbClr val="FF6600"/>
              </a:buClr>
              <a:buFont typeface="Wingdings" charset="2"/>
              <a:buChar char=""/>
            </a:pPr>
            <a:r>
              <a:rPr lang="en-US" sz="2000" dirty="0">
                <a:latin typeface="Verdana"/>
                <a:cs typeface="Verdana"/>
              </a:rPr>
              <a:t>We need representatives from the entire school community to help us update a wellness policy and build a culture of wellness. </a:t>
            </a:r>
          </a:p>
          <a:p>
            <a:pPr marL="342900" lvl="0" indent="-342900" fontAlgn="base">
              <a:spcAft>
                <a:spcPts val="1200"/>
              </a:spcAft>
              <a:buClr>
                <a:srgbClr val="FF6600"/>
              </a:buClr>
              <a:buFont typeface="Wingdings" charset="2"/>
              <a:buChar char=""/>
            </a:pPr>
            <a:r>
              <a:rPr lang="en-US" sz="2000" dirty="0">
                <a:latin typeface="Verdana"/>
                <a:cs typeface="Verdana"/>
              </a:rPr>
              <a:t>Join our PTO committee! </a:t>
            </a:r>
          </a:p>
        </p:txBody>
      </p:sp>
      <p:pic>
        <p:nvPicPr>
          <p:cNvPr id="5" name="StaffPP_slide5.eps" title="Graphic of 3 women and 2 men sitting at a tab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4" y="3442852"/>
            <a:ext cx="9183878" cy="3545997"/>
          </a:xfrm>
          <a:prstGeom prst="rect">
            <a:avLst/>
          </a:prstGeom>
        </p:spPr>
      </p:pic>
    </p:spTree>
    <p:extLst>
      <p:ext uri="{BB962C8B-B14F-4D97-AF65-F5344CB8AC3E}">
        <p14:creationId xmlns:p14="http://schemas.microsoft.com/office/powerpoint/2010/main" val="3283917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11008"/>
            <a:ext cx="8229600" cy="1143000"/>
          </a:xfrm>
        </p:spPr>
        <p:txBody>
          <a:bodyPr>
            <a:normAutofit/>
          </a:bodyPr>
          <a:lstStyle/>
          <a:p>
            <a:r>
              <a:rPr lang="en-US" sz="4000" dirty="0">
                <a:solidFill>
                  <a:schemeClr val="bg1"/>
                </a:solidFill>
              </a:rPr>
              <a:t>Our Wellness Policy</a:t>
            </a:r>
          </a:p>
        </p:txBody>
      </p:sp>
      <p:sp>
        <p:nvSpPr>
          <p:cNvPr id="8" name="TextBox 7"/>
          <p:cNvSpPr txBox="1"/>
          <p:nvPr/>
        </p:nvSpPr>
        <p:spPr>
          <a:xfrm>
            <a:off x="812800" y="1487906"/>
            <a:ext cx="8036560" cy="1631216"/>
          </a:xfrm>
          <a:prstGeom prst="rect">
            <a:avLst/>
          </a:prstGeom>
          <a:noFill/>
        </p:spPr>
        <p:txBody>
          <a:bodyPr wrap="square" rtlCol="0">
            <a:spAutoFit/>
          </a:bodyPr>
          <a:lstStyle/>
          <a:p>
            <a:pPr marL="342900" lvl="0" indent="-342900" fontAlgn="base">
              <a:spcAft>
                <a:spcPts val="2400"/>
              </a:spcAft>
              <a:buClr>
                <a:srgbClr val="FF6600"/>
              </a:buClr>
              <a:buFont typeface="Arial"/>
              <a:buChar char="•"/>
            </a:pPr>
            <a:r>
              <a:rPr lang="en-US" sz="2000" dirty="0">
                <a:latin typeface="Verdana"/>
                <a:cs typeface="Verdana"/>
              </a:rPr>
              <a:t>Learn more! Read the full policy at: </a:t>
            </a:r>
            <a:br>
              <a:rPr lang="en-US" sz="2000" dirty="0">
                <a:latin typeface="Verdana"/>
                <a:cs typeface="Verdana"/>
              </a:rPr>
            </a:br>
            <a:r>
              <a:rPr lang="en-US" sz="2000" dirty="0">
                <a:solidFill>
                  <a:srgbClr val="FF0080"/>
                </a:solidFill>
                <a:latin typeface="Verdana"/>
                <a:cs typeface="Verdana"/>
                <a:hlinkClick r:id="rId3"/>
              </a:rPr>
              <a:t>https://www.iadonline.org/wellness-policy</a:t>
            </a:r>
            <a:endParaRPr lang="en-US" sz="2000" dirty="0">
              <a:solidFill>
                <a:srgbClr val="FF0080"/>
              </a:solidFill>
              <a:latin typeface="Verdana"/>
              <a:cs typeface="Verdana"/>
            </a:endParaRPr>
          </a:p>
          <a:p>
            <a:pPr marL="342900" lvl="0" indent="-342900" fontAlgn="base">
              <a:spcAft>
                <a:spcPts val="2400"/>
              </a:spcAft>
              <a:buClr>
                <a:srgbClr val="FF6600"/>
              </a:buClr>
              <a:buFont typeface="Arial"/>
              <a:buChar char="•"/>
            </a:pPr>
            <a:r>
              <a:rPr lang="en-US" sz="2000" dirty="0">
                <a:latin typeface="Verdana"/>
                <a:cs typeface="Verdana"/>
              </a:rPr>
              <a:t>Information about our policy in other languages is available at the school office upon request.</a:t>
            </a:r>
            <a:endParaRPr lang="en-US" sz="2000" dirty="0">
              <a:solidFill>
                <a:srgbClr val="FF0080"/>
              </a:solidFill>
              <a:latin typeface="Verdana"/>
              <a:cs typeface="Verdana"/>
            </a:endParaRPr>
          </a:p>
        </p:txBody>
      </p:sp>
      <p:sp>
        <p:nvSpPr>
          <p:cNvPr id="10" name="Rectangle 9" title="Line"/>
          <p:cNvSpPr/>
          <p:nvPr/>
        </p:nvSpPr>
        <p:spPr>
          <a:xfrm>
            <a:off x="2785807" y="6112638"/>
            <a:ext cx="3665794" cy="192221"/>
          </a:xfrm>
          <a:prstGeom prst="rect">
            <a:avLst/>
          </a:prstGeom>
          <a:solidFill>
            <a:srgbClr val="8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arentPP_slide4.eps" title="Graphic of children in front of a sign that says School Wellness Polic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366" y="3372662"/>
            <a:ext cx="6319210" cy="3485338"/>
          </a:xfrm>
          <a:prstGeom prst="rect">
            <a:avLst/>
          </a:prstGeom>
        </p:spPr>
      </p:pic>
      <p:sp>
        <p:nvSpPr>
          <p:cNvPr id="9" name="TextBox 8"/>
          <p:cNvSpPr txBox="1"/>
          <p:nvPr/>
        </p:nvSpPr>
        <p:spPr>
          <a:xfrm>
            <a:off x="4305686" y="4477480"/>
            <a:ext cx="1633839" cy="923330"/>
          </a:xfrm>
          <a:prstGeom prst="rect">
            <a:avLst/>
          </a:prstGeom>
          <a:noFill/>
        </p:spPr>
        <p:txBody>
          <a:bodyPr wrap="square" rtlCol="0">
            <a:spAutoFit/>
          </a:bodyPr>
          <a:lstStyle/>
          <a:p>
            <a:pPr algn="ctr"/>
            <a:r>
              <a:rPr lang="en-US" dirty="0"/>
              <a:t>School</a:t>
            </a:r>
            <a:br>
              <a:rPr lang="en-US" dirty="0"/>
            </a:br>
            <a:r>
              <a:rPr lang="en-US" dirty="0"/>
              <a:t>Wellness Policy </a:t>
            </a:r>
          </a:p>
        </p:txBody>
      </p:sp>
    </p:spTree>
    <p:extLst>
      <p:ext uri="{BB962C8B-B14F-4D97-AF65-F5344CB8AC3E}">
        <p14:creationId xmlns:p14="http://schemas.microsoft.com/office/powerpoint/2010/main" val="3057474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672601"/>
            <a:ext cx="8229600" cy="1143000"/>
          </a:xfrm>
        </p:spPr>
        <p:txBody>
          <a:bodyPr>
            <a:noAutofit/>
          </a:bodyPr>
          <a:lstStyle/>
          <a:p>
            <a:r>
              <a:rPr lang="en-US" sz="6000" baseline="30000" dirty="0">
                <a:solidFill>
                  <a:schemeClr val="bg1"/>
                </a:solidFill>
              </a:rPr>
              <a:t>Foods Sold to Students</a:t>
            </a:r>
            <a:br>
              <a:rPr lang="en-US" sz="6000" baseline="30000" dirty="0">
                <a:solidFill>
                  <a:schemeClr val="bg1"/>
                </a:solidFill>
              </a:rPr>
            </a:br>
            <a:endParaRPr lang="en-US" sz="6000" dirty="0">
              <a:solidFill>
                <a:schemeClr val="bg1"/>
              </a:solidFill>
            </a:endParaRPr>
          </a:p>
        </p:txBody>
      </p:sp>
      <p:sp>
        <p:nvSpPr>
          <p:cNvPr id="6" name="TextBox 5"/>
          <p:cNvSpPr txBox="1"/>
          <p:nvPr/>
        </p:nvSpPr>
        <p:spPr>
          <a:xfrm>
            <a:off x="731519" y="1495428"/>
            <a:ext cx="7865995" cy="1938992"/>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Our wellness policy supports healthy school breakfasts and lunches.</a:t>
            </a:r>
          </a:p>
          <a:p>
            <a:pPr marL="342900" lvl="0" indent="-342900" fontAlgn="base">
              <a:spcAft>
                <a:spcPts val="1200"/>
              </a:spcAft>
              <a:buClr>
                <a:srgbClr val="FF6600"/>
              </a:buClr>
              <a:buFont typeface="Arial"/>
              <a:buChar char="•"/>
            </a:pPr>
            <a:r>
              <a:rPr lang="en-US" sz="2000" dirty="0">
                <a:latin typeface="Verdana"/>
                <a:cs typeface="Verdana"/>
              </a:rPr>
              <a:t>All other food and beverages in school during the school day must follow the Smart Snacks standards.</a:t>
            </a:r>
          </a:p>
          <a:p>
            <a:pPr marL="342900" lvl="0" indent="-342900" fontAlgn="base">
              <a:spcAft>
                <a:spcPts val="1200"/>
              </a:spcAft>
              <a:buClr>
                <a:srgbClr val="FF6600"/>
              </a:buClr>
              <a:buFont typeface="Arial"/>
              <a:buChar char="•"/>
            </a:pPr>
            <a:r>
              <a:rPr lang="en-US" sz="2000" dirty="0">
                <a:latin typeface="Verdana"/>
                <a:cs typeface="Verdana"/>
              </a:rPr>
              <a:t>Questions? Contact: 302-455-9988</a:t>
            </a:r>
          </a:p>
        </p:txBody>
      </p:sp>
      <p:pic>
        <p:nvPicPr>
          <p:cNvPr id="9" name="ParentPP_slide8.eps" descr="Smart Snacks regulations standardize nutrition requirements to make sure all kids have access to healthy snacks that are consistent with the nutrition education they receive, and promote overall healthy eating habits.&#10;" title="Graphic text box with picture of banana and water bot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52" y="4122891"/>
            <a:ext cx="6478062" cy="3163061"/>
          </a:xfrm>
          <a:prstGeom prst="rect">
            <a:avLst/>
          </a:prstGeom>
        </p:spPr>
      </p:pic>
      <p:pic>
        <p:nvPicPr>
          <p:cNvPr id="4" name="ParentPP_slide8b.eps" title="Vending machine with healthy snacks and drink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868" y="3168671"/>
            <a:ext cx="2171732" cy="3687848"/>
          </a:xfrm>
          <a:prstGeom prst="rect">
            <a:avLst/>
          </a:prstGeom>
        </p:spPr>
      </p:pic>
    </p:spTree>
    <p:extLst>
      <p:ext uri="{BB962C8B-B14F-4D97-AF65-F5344CB8AC3E}">
        <p14:creationId xmlns:p14="http://schemas.microsoft.com/office/powerpoint/2010/main" val="133283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6268"/>
            <a:ext cx="8229600" cy="1143000"/>
          </a:xfrm>
        </p:spPr>
        <p:txBody>
          <a:bodyPr>
            <a:normAutofit/>
          </a:bodyPr>
          <a:lstStyle/>
          <a:p>
            <a:r>
              <a:rPr lang="en-US" sz="4000" dirty="0">
                <a:solidFill>
                  <a:schemeClr val="bg1"/>
                </a:solidFill>
              </a:rPr>
              <a:t>Keeping Fundraisers Healthy</a:t>
            </a:r>
          </a:p>
        </p:txBody>
      </p:sp>
      <p:sp>
        <p:nvSpPr>
          <p:cNvPr id="4" name="TextBox 3"/>
          <p:cNvSpPr txBox="1"/>
          <p:nvPr/>
        </p:nvSpPr>
        <p:spPr>
          <a:xfrm>
            <a:off x="488294" y="1633242"/>
            <a:ext cx="4179199" cy="3016210"/>
          </a:xfrm>
          <a:prstGeom prst="rect">
            <a:avLst/>
          </a:prstGeom>
          <a:noFill/>
        </p:spPr>
        <p:txBody>
          <a:bodyPr wrap="square" rtlCol="0">
            <a:spAutoFit/>
          </a:bodyPr>
          <a:lstStyle/>
          <a:p>
            <a:pPr marL="342900" lvl="0" indent="-342900" fontAlgn="base">
              <a:spcAft>
                <a:spcPts val="1200"/>
              </a:spcAft>
              <a:buClr>
                <a:srgbClr val="FF6600"/>
              </a:buClr>
              <a:buFont typeface="Arial"/>
              <a:buChar char="•"/>
            </a:pPr>
            <a:r>
              <a:rPr lang="en-US" sz="2000" dirty="0">
                <a:latin typeface="Verdana"/>
                <a:cs typeface="Verdana"/>
              </a:rPr>
              <a:t>At our school, we make our fundraising efforts healthy and fun, such as:</a:t>
            </a:r>
          </a:p>
          <a:p>
            <a:pPr marL="713232" lvl="0" indent="-342900" fontAlgn="base">
              <a:spcAft>
                <a:spcPts val="1200"/>
              </a:spcAft>
              <a:buClr>
                <a:srgbClr val="008000"/>
              </a:buClr>
              <a:buFont typeface="Wingdings" charset="2"/>
              <a:buChar char=""/>
            </a:pPr>
            <a:r>
              <a:rPr lang="en-US" sz="2000" dirty="0">
                <a:latin typeface="Verdana"/>
                <a:cs typeface="Verdana"/>
              </a:rPr>
              <a:t>Walk-a-thons or fun runs</a:t>
            </a:r>
          </a:p>
          <a:p>
            <a:pPr marL="713232" lvl="0" indent="-342900" fontAlgn="base">
              <a:spcAft>
                <a:spcPts val="1200"/>
              </a:spcAft>
              <a:buClr>
                <a:srgbClr val="008000"/>
              </a:buClr>
              <a:buFont typeface="Wingdings" charset="2"/>
              <a:buChar char=""/>
            </a:pPr>
            <a:r>
              <a:rPr lang="en-US" sz="2000" dirty="0">
                <a:latin typeface="Verdana"/>
                <a:cs typeface="Verdana"/>
              </a:rPr>
              <a:t>Jump-rope-a-thon, dance-off, or dance party</a:t>
            </a:r>
          </a:p>
          <a:p>
            <a:pPr marL="713232" lvl="0" indent="-342900" fontAlgn="base">
              <a:spcAft>
                <a:spcPts val="1200"/>
              </a:spcAft>
              <a:buClr>
                <a:srgbClr val="008000"/>
              </a:buClr>
              <a:buFont typeface="Wingdings" charset="2"/>
              <a:buChar char=""/>
            </a:pPr>
            <a:r>
              <a:rPr lang="en-US" sz="2000" dirty="0">
                <a:latin typeface="Verdana"/>
                <a:cs typeface="Verdana"/>
              </a:rPr>
              <a:t>Selling fruits and vegetables</a:t>
            </a:r>
          </a:p>
        </p:txBody>
      </p:sp>
      <p:pic>
        <p:nvPicPr>
          <p:cNvPr id="10" name="Picture 9" title="Graphic of girl and boy run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839" y="1036133"/>
            <a:ext cx="3148059" cy="2823994"/>
          </a:xfrm>
          <a:prstGeom prst="rect">
            <a:avLst/>
          </a:prstGeom>
        </p:spPr>
      </p:pic>
      <p:sp>
        <p:nvSpPr>
          <p:cNvPr id="13" name="Rounded Rectangle 12" title="Orange rounded rectangle"/>
          <p:cNvSpPr/>
          <p:nvPr/>
        </p:nvSpPr>
        <p:spPr>
          <a:xfrm>
            <a:off x="993260" y="5098107"/>
            <a:ext cx="3138129" cy="121009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154810" y="5211173"/>
            <a:ext cx="2796321" cy="923330"/>
          </a:xfrm>
          <a:prstGeom prst="rect">
            <a:avLst/>
          </a:prstGeom>
          <a:noFill/>
        </p:spPr>
        <p:txBody>
          <a:bodyPr wrap="square" rtlCol="0">
            <a:spAutoFit/>
          </a:bodyPr>
          <a:lstStyle/>
          <a:p>
            <a:pPr lvl="0" algn="ctr"/>
            <a:r>
              <a:rPr lang="en-US" dirty="0">
                <a:solidFill>
                  <a:srgbClr val="FFFFFF"/>
                </a:solidFill>
              </a:rPr>
              <a:t>Get Involved! Help us come up with new ideas for a healthy fundraiser!</a:t>
            </a:r>
          </a:p>
        </p:txBody>
      </p:sp>
      <p:pic>
        <p:nvPicPr>
          <p:cNvPr id="11" name="Picture 10" title="Graphic of grocery bag with healhty food."/>
          <p:cNvPicPr>
            <a:picLocks noChangeAspect="1"/>
          </p:cNvPicPr>
          <p:nvPr/>
        </p:nvPicPr>
        <p:blipFill>
          <a:blip r:embed="rId4"/>
          <a:stretch>
            <a:fillRect/>
          </a:stretch>
        </p:blipFill>
        <p:spPr>
          <a:xfrm>
            <a:off x="6452009" y="3930082"/>
            <a:ext cx="1346815" cy="2270663"/>
          </a:xfrm>
          <a:prstGeom prst="rect">
            <a:avLst/>
          </a:prstGeom>
        </p:spPr>
      </p:pic>
    </p:spTree>
    <p:extLst>
      <p:ext uri="{BB962C8B-B14F-4D97-AF65-F5344CB8AC3E}">
        <p14:creationId xmlns:p14="http://schemas.microsoft.com/office/powerpoint/2010/main" val="222487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title="Blue rectangle"/>
          <p:cNvSpPr/>
          <p:nvPr/>
        </p:nvSpPr>
        <p:spPr>
          <a:xfrm>
            <a:off x="0" y="0"/>
            <a:ext cx="9144000" cy="12288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3809"/>
            <a:ext cx="8229600" cy="1143000"/>
          </a:xfrm>
        </p:spPr>
        <p:txBody>
          <a:bodyPr>
            <a:normAutofit/>
          </a:bodyPr>
          <a:lstStyle/>
          <a:p>
            <a:r>
              <a:rPr lang="en-US" sz="4000" dirty="0">
                <a:solidFill>
                  <a:schemeClr val="bg1"/>
                </a:solidFill>
              </a:rPr>
              <a:t>Importance of Nutrition Education</a:t>
            </a:r>
          </a:p>
        </p:txBody>
      </p:sp>
      <p:sp>
        <p:nvSpPr>
          <p:cNvPr id="4" name="TextBox 3"/>
          <p:cNvSpPr txBox="1"/>
          <p:nvPr/>
        </p:nvSpPr>
        <p:spPr>
          <a:xfrm>
            <a:off x="234296" y="1353723"/>
            <a:ext cx="5283200" cy="3170099"/>
          </a:xfrm>
          <a:prstGeom prst="rect">
            <a:avLst/>
          </a:prstGeom>
          <a:noFill/>
        </p:spPr>
        <p:txBody>
          <a:bodyPr wrap="square" rtlCol="0">
            <a:spAutoFit/>
          </a:bodyPr>
          <a:lstStyle/>
          <a:p>
            <a:pPr marL="342900" lvl="0" indent="-342900" fontAlgn="base">
              <a:spcAft>
                <a:spcPts val="600"/>
              </a:spcAft>
              <a:buClr>
                <a:srgbClr val="FF6600"/>
              </a:buClr>
              <a:buSzPct val="75000"/>
              <a:buFont typeface="Wingdings" charset="2"/>
              <a:buChar char=""/>
            </a:pPr>
            <a:r>
              <a:rPr lang="en-US" sz="2000" dirty="0">
                <a:latin typeface="Verdana"/>
                <a:cs typeface="Verdana"/>
              </a:rPr>
              <a:t>Gives students the knowledge, skills, and confidence to make healthy eating choices.</a:t>
            </a:r>
          </a:p>
          <a:p>
            <a:pPr marL="342900" indent="-342900" fontAlgn="base">
              <a:spcAft>
                <a:spcPts val="600"/>
              </a:spcAft>
              <a:buClr>
                <a:srgbClr val="FF6600"/>
              </a:buClr>
              <a:buSzPct val="75000"/>
              <a:buFont typeface="Wingdings" charset="2"/>
              <a:buChar char=""/>
            </a:pPr>
            <a:r>
              <a:rPr lang="en-US" sz="2000" dirty="0">
                <a:latin typeface="Verdana"/>
                <a:cs typeface="Verdana"/>
              </a:rPr>
              <a:t>Nutrition education may include:</a:t>
            </a:r>
          </a:p>
          <a:p>
            <a:pPr marL="713232" lvl="0" indent="-342900" fontAlgn="base">
              <a:spcAft>
                <a:spcPts val="600"/>
              </a:spcAft>
              <a:buClr>
                <a:srgbClr val="800080"/>
              </a:buClr>
              <a:buSzPct val="75000"/>
              <a:buFont typeface="Wingdings" charset="2"/>
              <a:buChar char="§"/>
            </a:pPr>
            <a:r>
              <a:rPr lang="en-US" sz="2000" dirty="0">
                <a:latin typeface="Verdana"/>
                <a:cs typeface="Verdana"/>
              </a:rPr>
              <a:t>Teaching about healthy meal patterns</a:t>
            </a:r>
          </a:p>
          <a:p>
            <a:pPr marL="713232" lvl="0" indent="-342900" fontAlgn="base">
              <a:spcAft>
                <a:spcPts val="600"/>
              </a:spcAft>
              <a:buClr>
                <a:srgbClr val="800080"/>
              </a:buClr>
              <a:buSzPct val="75000"/>
              <a:buFont typeface="Wingdings" charset="2"/>
              <a:buChar char="§"/>
            </a:pPr>
            <a:r>
              <a:rPr lang="en-US" sz="2000" dirty="0">
                <a:latin typeface="Verdana"/>
                <a:cs typeface="Verdana"/>
              </a:rPr>
              <a:t>Reading Nutrition Facts labels</a:t>
            </a:r>
          </a:p>
          <a:p>
            <a:pPr marL="713232" lvl="0" indent="-342900" fontAlgn="base">
              <a:spcAft>
                <a:spcPts val="600"/>
              </a:spcAft>
              <a:buClr>
                <a:srgbClr val="800080"/>
              </a:buClr>
              <a:buSzPct val="75000"/>
              <a:buFont typeface="Wingdings" charset="2"/>
              <a:buChar char="§"/>
            </a:pPr>
            <a:r>
              <a:rPr lang="en-US" sz="2000" dirty="0">
                <a:latin typeface="Verdana"/>
                <a:cs typeface="Verdana"/>
              </a:rPr>
              <a:t>Identifying sources of added sugars, saturated fats</a:t>
            </a:r>
          </a:p>
        </p:txBody>
      </p:sp>
      <p:grpSp>
        <p:nvGrpSpPr>
          <p:cNvPr id="6" name="Group 5" title="Orange rounded rectangle"/>
          <p:cNvGrpSpPr/>
          <p:nvPr/>
        </p:nvGrpSpPr>
        <p:grpSpPr>
          <a:xfrm>
            <a:off x="4989450" y="5161525"/>
            <a:ext cx="3882866" cy="1497267"/>
            <a:chOff x="5734186" y="5448702"/>
            <a:chExt cx="3138129" cy="1210090"/>
          </a:xfrm>
        </p:grpSpPr>
        <p:sp>
          <p:nvSpPr>
            <p:cNvPr id="9" name="Rounded Rectangle 8"/>
            <p:cNvSpPr/>
            <p:nvPr/>
          </p:nvSpPr>
          <p:spPr>
            <a:xfrm>
              <a:off x="5734186" y="5448702"/>
              <a:ext cx="3138129" cy="1210090"/>
            </a:xfrm>
            <a:prstGeom prst="round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95736" y="5561768"/>
              <a:ext cx="2796321" cy="970104"/>
            </a:xfrm>
            <a:prstGeom prst="rect">
              <a:avLst/>
            </a:prstGeom>
            <a:noFill/>
          </p:spPr>
          <p:txBody>
            <a:bodyPr wrap="square" rtlCol="0">
              <a:spAutoFit/>
            </a:bodyPr>
            <a:lstStyle/>
            <a:p>
              <a:pPr lvl="0" algn="ctr"/>
              <a:r>
                <a:rPr lang="en-US" sz="2400" dirty="0">
                  <a:solidFill>
                    <a:srgbClr val="FFFFFF"/>
                  </a:solidFill>
                </a:rPr>
                <a:t>Get involved! What types of nutrition education do you use in the classroom?</a:t>
              </a:r>
            </a:p>
          </p:txBody>
        </p:sp>
      </p:grpSp>
      <p:pic>
        <p:nvPicPr>
          <p:cNvPr id="8" name="Parent_PPT_sl5.eps" title="Boy reading a book."/>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4186" y="1862588"/>
            <a:ext cx="1167887" cy="3468271"/>
          </a:xfrm>
          <a:prstGeom prst="rect">
            <a:avLst/>
          </a:prstGeom>
        </p:spPr>
      </p:pic>
      <p:pic>
        <p:nvPicPr>
          <p:cNvPr id="7" name="Picture 6" title="Logo from ChooseMyPlate.gov"/>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4000" y="1428773"/>
            <a:ext cx="2148834" cy="1921895"/>
          </a:xfrm>
          <a:prstGeom prst="rect">
            <a:avLst/>
          </a:prstGeom>
        </p:spPr>
      </p:pic>
    </p:spTree>
    <p:extLst>
      <p:ext uri="{BB962C8B-B14F-4D97-AF65-F5344CB8AC3E}">
        <p14:creationId xmlns:p14="http://schemas.microsoft.com/office/powerpoint/2010/main" val="2423437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3154</TotalTime>
  <Words>2253</Words>
  <Application>Microsoft Macintosh PowerPoint</Application>
  <PresentationFormat>On-screen Show (4:3)</PresentationFormat>
  <Paragraphs>172</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Verdana</vt:lpstr>
      <vt:lpstr>Wingdings</vt:lpstr>
      <vt:lpstr>Office Theme</vt:lpstr>
      <vt:lpstr>Our School Wellness Policy:  What School Staff Need to Know  </vt:lpstr>
      <vt:lpstr>Helping Kids Learn, Grow, and Be Healthy </vt:lpstr>
      <vt:lpstr>Creating a Healthy School Environment </vt:lpstr>
      <vt:lpstr>Making It a Team Effort</vt:lpstr>
      <vt:lpstr>PTO Committee</vt:lpstr>
      <vt:lpstr>Our Wellness Policy</vt:lpstr>
      <vt:lpstr>Foods Sold to Students </vt:lpstr>
      <vt:lpstr>Keeping Fundraisers Healthy</vt:lpstr>
      <vt:lpstr>Importance of Nutrition Education</vt:lpstr>
      <vt:lpstr>Team Nutrition Resources</vt:lpstr>
      <vt:lpstr>Nutrition Promotion</vt:lpstr>
      <vt:lpstr>Physical Activity &amp; Physical Education</vt:lpstr>
      <vt:lpstr>Understanding Food and  Beverage Marketing</vt:lpstr>
      <vt:lpstr>Other School-Based Activities</vt:lpstr>
      <vt:lpstr>Finding Our Wellness Policy</vt:lpstr>
      <vt:lpstr>Connecting with our Wellness Coordinator</vt:lpstr>
      <vt:lpstr>Pop Quiz!</vt:lpstr>
      <vt:lpstr>Answers</vt:lpstr>
      <vt:lpstr>Thank you</vt:lpstr>
    </vt:vector>
  </TitlesOfParts>
  <Company>MabelZorzano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Mabel Zorzano</dc:creator>
  <cp:lastModifiedBy>Microsoft Office User</cp:lastModifiedBy>
  <cp:revision>157</cp:revision>
  <cp:lastPrinted>2016-08-09T18:56:42Z</cp:lastPrinted>
  <dcterms:created xsi:type="dcterms:W3CDTF">2016-08-08T21:02:16Z</dcterms:created>
  <dcterms:modified xsi:type="dcterms:W3CDTF">2023-03-07T13:53:27Z</dcterms:modified>
</cp:coreProperties>
</file>